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85" r:id="rId3"/>
    <p:sldId id="259" r:id="rId4"/>
    <p:sldId id="260" r:id="rId5"/>
    <p:sldId id="286" r:id="rId6"/>
    <p:sldId id="263" r:id="rId7"/>
    <p:sldId id="264" r:id="rId8"/>
    <p:sldId id="265" r:id="rId9"/>
    <p:sldId id="267" r:id="rId10"/>
    <p:sldId id="268" r:id="rId11"/>
    <p:sldId id="269" r:id="rId12"/>
    <p:sldId id="283" r:id="rId13"/>
    <p:sldId id="284" r:id="rId14"/>
    <p:sldId id="272" r:id="rId15"/>
    <p:sldId id="273" r:id="rId16"/>
    <p:sldId id="274" r:id="rId17"/>
    <p:sldId id="266" r:id="rId18"/>
    <p:sldId id="275" r:id="rId19"/>
    <p:sldId id="276" r:id="rId20"/>
    <p:sldId id="278" r:id="rId21"/>
    <p:sldId id="280" r:id="rId22"/>
    <p:sldId id="281" r:id="rId23"/>
  </p:sldIdLst>
  <p:sldSz cx="12192000" cy="6858000"/>
  <p:notesSz cx="6858000" cy="9144000"/>
  <p:embeddedFontLst>
    <p:embeddedFont>
      <p:font typeface="Open Sans SemiBold" pitchFamily="2" charset="0"/>
      <p:bold r:id="rId25"/>
      <p:boldItalic r:id="rId26"/>
    </p:embeddedFont>
    <p:embeddedFont>
      <p:font typeface="Open Sans" pitchFamily="2" charset="0"/>
      <p:regular r:id="rId27"/>
      <p:bold r:id="rId28"/>
      <p:italic r:id="rId29"/>
      <p:boldItalic r:id="rId30"/>
    </p:embeddedFont>
    <p:embeddedFont>
      <p:font typeface="Calibri Light" panose="020F0302020204030204" pitchFamily="34" charset="0"/>
      <p:regular r:id="rId31"/>
      <p:italic r:id="rId32"/>
    </p:embeddedFont>
    <p:embeddedFont>
      <p:font typeface="Playfair Display Bold" pitchFamily="2" charset="0"/>
      <p:bold r:id="rId33"/>
    </p:embeddedFont>
    <p:embeddedFont>
      <p:font typeface="Playfair Display Black" pitchFamily="2" charset="0"/>
      <p:bold r:id="rId34"/>
      <p:boldItalic r:id="rId35"/>
    </p:embeddedFont>
    <p:embeddedFont>
      <p:font typeface="Open Sans ExtraBold" pitchFamily="2" charset="0"/>
      <p:bold r:id="rId36"/>
      <p:boldItalic r:id="rId37"/>
    </p:embeddedFont>
    <p:embeddedFont>
      <p:font typeface="Calibri" panose="020F0502020204030204" pitchFamily="34" charset="0"/>
      <p:regular r:id="rId38"/>
      <p:bold r:id="rId39"/>
      <p:italic r:id="rId40"/>
      <p:boldItalic r:id="rId41"/>
    </p:embeddedFont>
    <p:embeddedFont>
      <p:font typeface="Open Sans Condensed" pitchFamily="2"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38" userDrawn="1">
          <p15:clr>
            <a:srgbClr val="A4A3A4"/>
          </p15:clr>
        </p15:guide>
        <p15:guide id="4" pos="7242" userDrawn="1">
          <p15:clr>
            <a:srgbClr val="A4A3A4"/>
          </p15:clr>
        </p15:guide>
        <p15:guide id="6" orient="horz" pos="935" userDrawn="1">
          <p15:clr>
            <a:srgbClr val="A4A3A4"/>
          </p15:clr>
        </p15:guide>
        <p15:guide id="7" orient="horz" pos="1117" userDrawn="1">
          <p15:clr>
            <a:srgbClr val="A4A3A4"/>
          </p15:clr>
        </p15:guide>
        <p15:guide id="8" orient="horz" pos="3974" userDrawn="1">
          <p15:clr>
            <a:srgbClr val="A4A3A4"/>
          </p15:clr>
        </p15:guide>
        <p15:guide id="10" pos="3795" userDrawn="1">
          <p15:clr>
            <a:srgbClr val="A4A3A4"/>
          </p15:clr>
        </p15:guide>
        <p15:guide id="11" orient="horz" pos="346" userDrawn="1">
          <p15:clr>
            <a:srgbClr val="A4A3A4"/>
          </p15:clr>
        </p15:guide>
        <p15:guide id="12" pos="3885" userDrawn="1">
          <p15:clr>
            <a:srgbClr val="A4A3A4"/>
          </p15:clr>
        </p15:guide>
        <p15:guide id="13" pos="3840" userDrawn="1">
          <p15:clr>
            <a:srgbClr val="A4A3A4"/>
          </p15:clr>
        </p15:guide>
        <p15:guide id="14" pos="4112" userDrawn="1">
          <p15:clr>
            <a:srgbClr val="A4A3A4"/>
          </p15:clr>
        </p15:guide>
        <p15:guide id="15" pos="3568" userDrawn="1">
          <p15:clr>
            <a:srgbClr val="A4A3A4"/>
          </p15:clr>
        </p15:guide>
        <p15:guide id="16" pos="7680" userDrawn="1">
          <p15:clr>
            <a:srgbClr val="A4A3A4"/>
          </p15:clr>
        </p15:guide>
        <p15:guide id="17"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2FA8"/>
    <a:srgbClr val="FFFFFF"/>
    <a:srgbClr val="E7E6E6"/>
    <a:srgbClr val="00152A"/>
    <a:srgbClr val="006CFD"/>
    <a:srgbClr val="3366CC"/>
    <a:srgbClr val="3B3838"/>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32" autoAdjust="0"/>
  </p:normalViewPr>
  <p:slideViewPr>
    <p:cSldViewPr>
      <p:cViewPr varScale="1">
        <p:scale>
          <a:sx n="80" d="100"/>
          <a:sy n="80" d="100"/>
        </p:scale>
        <p:origin x="710" y="62"/>
      </p:cViewPr>
      <p:guideLst>
        <p:guide pos="438"/>
        <p:guide pos="7242"/>
        <p:guide orient="horz" pos="935"/>
        <p:guide orient="horz" pos="1117"/>
        <p:guide orient="horz" pos="3974"/>
        <p:guide pos="3795"/>
        <p:guide orient="horz" pos="346"/>
        <p:guide pos="3885"/>
        <p:guide pos="3840"/>
        <p:guide pos="4112"/>
        <p:guide pos="3568"/>
        <p:guide pos="768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8D91A-440B-4465-A592-974A983C9FF2}" type="datetimeFigureOut">
              <a:rPr lang="en-IN" smtClean="0"/>
              <a:t>14-04-2023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058211-425B-4E0B-A081-6DB8382C4BB9}" type="slidenum">
              <a:rPr lang="en-IN" smtClean="0"/>
              <a:t>‹#›</a:t>
            </a:fld>
            <a:endParaRPr lang="en-IN"/>
          </a:p>
        </p:txBody>
      </p:sp>
    </p:spTree>
    <p:extLst>
      <p:ext uri="{BB962C8B-B14F-4D97-AF65-F5344CB8AC3E}">
        <p14:creationId xmlns:p14="http://schemas.microsoft.com/office/powerpoint/2010/main" val="823019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report provides insights for various stakeholders, including developers, businesses, educators, and policy makers. Developers should focus on enhancing their skills in high-demand technologies such as Typescript, SQL, NoSQL, Python, and web development. Businesses should adapt to changing technology preferences and upskill their talent. Educators should emphasize teaching high-demand technologies to prepare students for the job market, while policy makers should address gender and economic issues in the industry.</a:t>
            </a:r>
          </a:p>
          <a:p>
            <a:r>
              <a:rPr lang="en-US" sz="1200" b="0" i="0" kern="1200" dirty="0" smtClean="0">
                <a:solidFill>
                  <a:schemeClr val="tx1"/>
                </a:solidFill>
                <a:effectLst/>
                <a:latin typeface="+mn-lt"/>
                <a:ea typeface="+mn-ea"/>
                <a:cs typeface="+mn-cs"/>
              </a:rPr>
              <a:t>The report identifies four major trends. Firstly, web programming languages like Python and data science are becoming increasingly important. Secondly, open source databases are gaining popularity, especially non-relational databases. Thirdly, Windows and Linux remain the main developing platforms, and the transformation to cloud computing is irreversible. Finally, jQuery is losing market share, while React.js and Vue.js are becoming the new standards for web frame development.</a:t>
            </a:r>
          </a:p>
          <a:p>
            <a:r>
              <a:rPr lang="en-US" sz="1200" b="0" i="0" kern="1200" dirty="0" smtClean="0">
                <a:solidFill>
                  <a:schemeClr val="tx1"/>
                </a:solidFill>
                <a:effectLst/>
                <a:latin typeface="+mn-lt"/>
                <a:ea typeface="+mn-ea"/>
                <a:cs typeface="+mn-cs"/>
              </a:rPr>
              <a:t>In conclusion, these findings suggest a continued shift towards open source and cloud-based technologies, with a growing emphasis on data science and Python proficiency. Organizations and individuals should focus on web programming languages, open source databases, and cloud computing to stay competitive and keep up-to-date with the latest web frame trends.</a:t>
            </a:r>
          </a:p>
          <a:p>
            <a:endParaRPr lang="en-IN" dirty="0"/>
          </a:p>
        </p:txBody>
      </p:sp>
      <p:sp>
        <p:nvSpPr>
          <p:cNvPr id="4" name="Slide Number Placeholder 3"/>
          <p:cNvSpPr>
            <a:spLocks noGrp="1"/>
          </p:cNvSpPr>
          <p:nvPr>
            <p:ph type="sldNum" sz="quarter" idx="10"/>
          </p:nvPr>
        </p:nvSpPr>
        <p:spPr/>
        <p:txBody>
          <a:bodyPr/>
          <a:lstStyle/>
          <a:p>
            <a:fld id="{97058211-425B-4E0B-A081-6DB8382C4BB9}" type="slidenum">
              <a:rPr lang="en-IN" smtClean="0"/>
              <a:t>5</a:t>
            </a:fld>
            <a:endParaRPr lang="en-IN"/>
          </a:p>
        </p:txBody>
      </p:sp>
    </p:spTree>
    <p:extLst>
      <p:ext uri="{BB962C8B-B14F-4D97-AF65-F5344CB8AC3E}">
        <p14:creationId xmlns:p14="http://schemas.microsoft.com/office/powerpoint/2010/main" val="634774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AutoNum type="arabicPeriod"/>
            </a:pPr>
            <a:r>
              <a:rPr lang="en-US" sz="1200" dirty="0" smtClean="0">
                <a:latin typeface="Open Sans" pitchFamily="2" charset="0"/>
                <a:ea typeface="Open Sans" pitchFamily="2" charset="0"/>
                <a:cs typeface="Open Sans" pitchFamily="2" charset="0"/>
              </a:rPr>
              <a:t>SQL Server, and MongoDB and </a:t>
            </a:r>
            <a:r>
              <a:rPr lang="en-US" sz="1200" dirty="0" err="1" smtClean="0">
                <a:latin typeface="Open Sans" pitchFamily="2" charset="0"/>
                <a:ea typeface="Open Sans" pitchFamily="2" charset="0"/>
                <a:cs typeface="Open Sans" pitchFamily="2" charset="0"/>
              </a:rPr>
              <a:t>Redis</a:t>
            </a:r>
            <a:r>
              <a:rPr lang="en-US" sz="1200" dirty="0" smtClean="0">
                <a:latin typeface="Open Sans" pitchFamily="2" charset="0"/>
                <a:ea typeface="Open Sans" pitchFamily="2" charset="0"/>
                <a:cs typeface="Open Sans" pitchFamily="2" charset="0"/>
              </a:rPr>
              <a:t> are the top NoSQL databases.</a:t>
            </a:r>
            <a:endParaRPr lang="en-IN" sz="1200" dirty="0" smtClean="0">
              <a:latin typeface="Open Sans" pitchFamily="2" charset="0"/>
              <a:ea typeface="Open Sans" pitchFamily="2" charset="0"/>
              <a:cs typeface="Open Sans" pitchFamily="2" charset="0"/>
            </a:endParaRPr>
          </a:p>
          <a:p>
            <a:pPr algn="just"/>
            <a:r>
              <a:rPr lang="en-IN" sz="1200" dirty="0" smtClean="0">
                <a:latin typeface="Open Sans" pitchFamily="2" charset="0"/>
                <a:ea typeface="Open Sans" pitchFamily="2" charset="0"/>
                <a:cs typeface="Open Sans" pitchFamily="2" charset="0"/>
              </a:rPr>
              <a:t>PostgreSQL, MySQL is SQL</a:t>
            </a:r>
          </a:p>
          <a:p>
            <a:pPr algn="just"/>
            <a:r>
              <a:rPr lang="en-IN" sz="1200" dirty="0" smtClean="0">
                <a:latin typeface="Open Sans" pitchFamily="2" charset="0"/>
                <a:ea typeface="Open Sans" pitchFamily="2" charset="0"/>
                <a:cs typeface="Open Sans" pitchFamily="2" charset="0"/>
              </a:rPr>
              <a:t>MongoDB, </a:t>
            </a:r>
            <a:r>
              <a:rPr lang="en-IN" sz="1200" dirty="0" err="1" smtClean="0">
                <a:latin typeface="Open Sans" pitchFamily="2" charset="0"/>
                <a:ea typeface="Open Sans" pitchFamily="2" charset="0"/>
                <a:cs typeface="Open Sans" pitchFamily="2" charset="0"/>
              </a:rPr>
              <a:t>Redis</a:t>
            </a:r>
            <a:r>
              <a:rPr lang="en-IN" sz="1200" dirty="0" smtClean="0">
                <a:latin typeface="Open Sans" pitchFamily="2" charset="0"/>
                <a:ea typeface="Open Sans" pitchFamily="2" charset="0"/>
                <a:cs typeface="Open Sans" pitchFamily="2" charset="0"/>
              </a:rPr>
              <a:t>, </a:t>
            </a:r>
            <a:r>
              <a:rPr lang="en-IN" sz="1200" dirty="0" err="1" smtClean="0">
                <a:latin typeface="Open Sans" pitchFamily="2" charset="0"/>
                <a:ea typeface="Open Sans" pitchFamily="2" charset="0"/>
                <a:cs typeface="Open Sans" pitchFamily="2" charset="0"/>
              </a:rPr>
              <a:t>Elasticsearch</a:t>
            </a:r>
            <a:r>
              <a:rPr lang="en-IN" sz="1200" dirty="0" smtClean="0">
                <a:latin typeface="Open Sans" pitchFamily="2" charset="0"/>
                <a:ea typeface="Open Sans" pitchFamily="2" charset="0"/>
                <a:cs typeface="Open Sans" pitchFamily="2" charset="0"/>
              </a:rPr>
              <a:t> is NoSQL</a:t>
            </a:r>
          </a:p>
          <a:p>
            <a:pPr algn="just"/>
            <a:r>
              <a:rPr lang="en-IN" sz="1200" dirty="0" smtClean="0">
                <a:latin typeface="Open Sans" pitchFamily="2" charset="0"/>
                <a:ea typeface="Open Sans" pitchFamily="2" charset="0"/>
                <a:cs typeface="Open Sans" pitchFamily="2" charset="0"/>
              </a:rPr>
              <a:t>Microsoft SQL Server is SQL, SQLite is NoSQL</a:t>
            </a:r>
          </a:p>
          <a:p>
            <a:pPr marL="0" indent="0" algn="just">
              <a:buNone/>
            </a:pPr>
            <a:r>
              <a:rPr lang="en-IN" sz="1200" dirty="0" smtClean="0">
                <a:latin typeface="Open Sans" pitchFamily="2" charset="0"/>
                <a:ea typeface="Open Sans" pitchFamily="2" charset="0"/>
                <a:cs typeface="Open Sans" pitchFamily="2" charset="0"/>
              </a:rPr>
              <a:t>Reasons:</a:t>
            </a:r>
          </a:p>
          <a:p>
            <a:pPr marL="0" indent="0" algn="just">
              <a:buNone/>
            </a:pPr>
            <a:r>
              <a:rPr lang="en-IN" sz="1200" dirty="0" smtClean="0">
                <a:latin typeface="Open Sans" pitchFamily="2" charset="0"/>
                <a:ea typeface="Open Sans" pitchFamily="2" charset="0"/>
                <a:cs typeface="Open Sans" pitchFamily="2" charset="0"/>
              </a:rPr>
              <a:t>PostgreSQL supports Python, PHP, Perl, </a:t>
            </a:r>
            <a:r>
              <a:rPr lang="en-IN" sz="1200" dirty="0" err="1" smtClean="0">
                <a:latin typeface="Open Sans" pitchFamily="2" charset="0"/>
                <a:ea typeface="Open Sans" pitchFamily="2" charset="0"/>
                <a:cs typeface="Open Sans" pitchFamily="2" charset="0"/>
              </a:rPr>
              <a:t>Tcl</a:t>
            </a:r>
            <a:r>
              <a:rPr lang="en-IN" sz="1200" dirty="0" smtClean="0">
                <a:latin typeface="Open Sans" pitchFamily="2" charset="0"/>
                <a:ea typeface="Open Sans" pitchFamily="2" charset="0"/>
                <a:cs typeface="Open Sans" pitchFamily="2" charset="0"/>
              </a:rPr>
              <a:t>, Net, C, C++, Delphi, Java, JavaScript (Node. </a:t>
            </a:r>
            <a:r>
              <a:rPr lang="en-IN" sz="1200" dirty="0" err="1" smtClean="0">
                <a:latin typeface="Open Sans" pitchFamily="2" charset="0"/>
                <a:ea typeface="Open Sans" pitchFamily="2" charset="0"/>
                <a:cs typeface="Open Sans" pitchFamily="2" charset="0"/>
              </a:rPr>
              <a:t>js</a:t>
            </a:r>
            <a:r>
              <a:rPr lang="en-IN" sz="1200" dirty="0" smtClean="0">
                <a:latin typeface="Open Sans" pitchFamily="2" charset="0"/>
                <a:ea typeface="Open Sans" pitchFamily="2" charset="0"/>
                <a:cs typeface="Open Sans" pitchFamily="2" charset="0"/>
              </a:rPr>
              <a:t>), and more. SQL Server is more limited, offering support for Java, JavaScript (Node. </a:t>
            </a:r>
            <a:r>
              <a:rPr lang="en-IN" sz="1200" dirty="0" err="1" smtClean="0">
                <a:latin typeface="Open Sans" pitchFamily="2" charset="0"/>
                <a:ea typeface="Open Sans" pitchFamily="2" charset="0"/>
                <a:cs typeface="Open Sans" pitchFamily="2" charset="0"/>
              </a:rPr>
              <a:t>js</a:t>
            </a:r>
            <a:r>
              <a:rPr lang="en-IN" sz="1200" dirty="0" smtClean="0">
                <a:latin typeface="Open Sans" pitchFamily="2" charset="0"/>
                <a:ea typeface="Open Sans" pitchFamily="2" charset="0"/>
                <a:cs typeface="Open Sans" pitchFamily="2" charset="0"/>
              </a:rPr>
              <a:t>), C#, C++, PHP, Python, and Ruby.</a:t>
            </a:r>
          </a:p>
          <a:p>
            <a:pPr marL="0" indent="0" algn="just">
              <a:buNone/>
            </a:pPr>
            <a:endParaRPr lang="en-IN" sz="1200" dirty="0" smtClean="0">
              <a:latin typeface="Open Sans" pitchFamily="2" charset="0"/>
              <a:ea typeface="Open Sans" pitchFamily="2" charset="0"/>
              <a:cs typeface="Open Sans" pitchFamily="2" charset="0"/>
            </a:endParaRPr>
          </a:p>
          <a:p>
            <a:pPr marL="342900" indent="-342900" algn="just">
              <a:buFont typeface="+mj-lt"/>
              <a:buAutoNum type="arabicPeriod"/>
            </a:pPr>
            <a:r>
              <a:rPr lang="en-IN" sz="1200" dirty="0" smtClean="0">
                <a:latin typeface="Open Sans" pitchFamily="2" charset="0"/>
                <a:ea typeface="Open Sans" pitchFamily="2" charset="0"/>
                <a:cs typeface="Open Sans" pitchFamily="2" charset="0"/>
              </a:rPr>
              <a:t>While relational databases are still popular, NoSQL databases are on the rise.</a:t>
            </a:r>
          </a:p>
          <a:p>
            <a:pPr marL="342900" indent="-342900" algn="just">
              <a:buFont typeface="+mj-lt"/>
              <a:buAutoNum type="arabicPeriod"/>
            </a:pPr>
            <a:r>
              <a:rPr lang="en-IN" sz="1200" dirty="0" smtClean="0">
                <a:latin typeface="Open Sans" pitchFamily="2" charset="0"/>
                <a:ea typeface="Open Sans" pitchFamily="2" charset="0"/>
                <a:cs typeface="Open Sans" pitchFamily="2" charset="0"/>
              </a:rPr>
              <a:t>Within relational databases, PostgreSQL overtook MySQL and Microsoft SQL Server. (PostgreSQL supports more languages)</a:t>
            </a:r>
          </a:p>
          <a:p>
            <a:pPr marL="342900" indent="-342900" algn="just">
              <a:buAutoNum type="arabicPeriod"/>
            </a:pPr>
            <a:r>
              <a:rPr lang="en-IN" sz="1200" dirty="0" smtClean="0">
                <a:latin typeface="Open Sans" pitchFamily="2" charset="0"/>
                <a:ea typeface="Open Sans" pitchFamily="2" charset="0"/>
                <a:cs typeface="Open Sans" pitchFamily="2" charset="0"/>
              </a:rPr>
              <a:t>Within NoSQL databases, MongoDB is top with </a:t>
            </a:r>
            <a:r>
              <a:rPr lang="en-IN" sz="1200" dirty="0" err="1" smtClean="0">
                <a:latin typeface="Open Sans" pitchFamily="2" charset="0"/>
                <a:ea typeface="Open Sans" pitchFamily="2" charset="0"/>
                <a:cs typeface="Open Sans" pitchFamily="2" charset="0"/>
              </a:rPr>
              <a:t>Redis</a:t>
            </a:r>
            <a:r>
              <a:rPr lang="en-IN" sz="1200" dirty="0" smtClean="0">
                <a:latin typeface="Open Sans" pitchFamily="2" charset="0"/>
                <a:ea typeface="Open Sans" pitchFamily="2" charset="0"/>
                <a:cs typeface="Open Sans" pitchFamily="2" charset="0"/>
              </a:rPr>
              <a:t> following.</a:t>
            </a:r>
          </a:p>
          <a:p>
            <a:pPr marL="342900" indent="-342900" algn="just">
              <a:buAutoNum type="arabicPeriod"/>
            </a:pPr>
            <a:r>
              <a:rPr lang="en-IN" sz="1200" dirty="0" smtClean="0">
                <a:latin typeface="Open Sans" pitchFamily="2" charset="0"/>
                <a:ea typeface="Open Sans" pitchFamily="2" charset="0"/>
                <a:cs typeface="Open Sans" pitchFamily="2" charset="0"/>
              </a:rPr>
              <a:t>Open source databases are leading the future</a:t>
            </a:r>
          </a:p>
          <a:p>
            <a:endParaRPr lang="en-IN" dirty="0"/>
          </a:p>
        </p:txBody>
      </p:sp>
      <p:sp>
        <p:nvSpPr>
          <p:cNvPr id="4" name="Slide Number Placeholder 3"/>
          <p:cNvSpPr>
            <a:spLocks noGrp="1"/>
          </p:cNvSpPr>
          <p:nvPr>
            <p:ph type="sldNum" sz="quarter" idx="10"/>
          </p:nvPr>
        </p:nvSpPr>
        <p:spPr/>
        <p:txBody>
          <a:bodyPr/>
          <a:lstStyle/>
          <a:p>
            <a:fld id="{97058211-425B-4E0B-A081-6DB8382C4BB9}" type="slidenum">
              <a:rPr lang="en-IN" smtClean="0"/>
              <a:t>12</a:t>
            </a:fld>
            <a:endParaRPr lang="en-IN"/>
          </a:p>
        </p:txBody>
      </p:sp>
    </p:spTree>
    <p:extLst>
      <p:ext uri="{BB962C8B-B14F-4D97-AF65-F5344CB8AC3E}">
        <p14:creationId xmlns:p14="http://schemas.microsoft.com/office/powerpoint/2010/main" val="353950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IN" sz="1200" dirty="0" smtClean="0">
                <a:solidFill>
                  <a:srgbClr val="000000"/>
                </a:solidFill>
                <a:latin typeface="Open Sans" pitchFamily="2" charset="0"/>
                <a:ea typeface="Open Sans" pitchFamily="2" charset="0"/>
                <a:cs typeface="Open Sans" pitchFamily="2" charset="0"/>
              </a:rPr>
              <a:t>JavaScript, Elm, </a:t>
            </a:r>
            <a:r>
              <a:rPr lang="en-IN" sz="1200" dirty="0" err="1" smtClean="0">
                <a:solidFill>
                  <a:srgbClr val="000000"/>
                </a:solidFill>
                <a:latin typeface="Open Sans" pitchFamily="2" charset="0"/>
                <a:ea typeface="Open Sans" pitchFamily="2" charset="0"/>
                <a:cs typeface="Open Sans" pitchFamily="2" charset="0"/>
              </a:rPr>
              <a:t>TypeScript</a:t>
            </a:r>
            <a:r>
              <a:rPr lang="en-IN" sz="1200" dirty="0" smtClean="0">
                <a:solidFill>
                  <a:srgbClr val="000000"/>
                </a:solidFill>
                <a:latin typeface="Open Sans" pitchFamily="2" charset="0"/>
                <a:ea typeface="Open Sans" pitchFamily="2" charset="0"/>
                <a:cs typeface="Open Sans" pitchFamily="2" charset="0"/>
              </a:rPr>
              <a:t> are used in front-end web development</a:t>
            </a:r>
          </a:p>
          <a:p>
            <a:pPr marL="0" indent="0" algn="just">
              <a:buNone/>
            </a:pPr>
            <a:r>
              <a:rPr lang="en-IN" sz="1200" dirty="0" smtClean="0">
                <a:solidFill>
                  <a:srgbClr val="000000"/>
                </a:solidFill>
                <a:latin typeface="Open Sans" pitchFamily="2" charset="0"/>
                <a:ea typeface="Open Sans" pitchFamily="2" charset="0"/>
                <a:cs typeface="Open Sans" pitchFamily="2" charset="0"/>
              </a:rPr>
              <a:t>JavaScript, Scala, Python, Go, Ruby are useful for back-end web development</a:t>
            </a:r>
          </a:p>
          <a:p>
            <a:pPr marL="0" indent="0" algn="just">
              <a:buNone/>
            </a:pPr>
            <a:r>
              <a:rPr lang="en-IN" sz="1200" dirty="0" smtClean="0">
                <a:solidFill>
                  <a:srgbClr val="000000"/>
                </a:solidFill>
                <a:latin typeface="Open Sans" pitchFamily="2" charset="0"/>
                <a:ea typeface="Open Sans" pitchFamily="2" charset="0"/>
                <a:cs typeface="Open Sans" pitchFamily="2" charset="0"/>
              </a:rPr>
              <a:t>Swift, Java, Objective C, JavaScript serve in mobile development</a:t>
            </a:r>
          </a:p>
          <a:p>
            <a:pPr marL="0" indent="0" algn="just">
              <a:buNone/>
            </a:pPr>
            <a:r>
              <a:rPr lang="en-IN" sz="1200" dirty="0" smtClean="0">
                <a:solidFill>
                  <a:srgbClr val="000000"/>
                </a:solidFill>
                <a:latin typeface="Open Sans" pitchFamily="2" charset="0"/>
                <a:ea typeface="Open Sans" pitchFamily="2" charset="0"/>
                <a:cs typeface="Open Sans" pitchFamily="2" charset="0"/>
              </a:rPr>
              <a:t>Unity, </a:t>
            </a:r>
            <a:r>
              <a:rPr lang="en-IN" sz="1200" dirty="0" err="1" smtClean="0">
                <a:solidFill>
                  <a:srgbClr val="000000"/>
                </a:solidFill>
                <a:latin typeface="Open Sans" pitchFamily="2" charset="0"/>
                <a:ea typeface="Open Sans" pitchFamily="2" charset="0"/>
                <a:cs typeface="Open Sans" pitchFamily="2" charset="0"/>
              </a:rPr>
              <a:t>TypeScript</a:t>
            </a:r>
            <a:r>
              <a:rPr lang="en-IN" sz="1200" dirty="0" smtClean="0">
                <a:solidFill>
                  <a:srgbClr val="000000"/>
                </a:solidFill>
                <a:latin typeface="Open Sans" pitchFamily="2" charset="0"/>
                <a:ea typeface="Open Sans" pitchFamily="2" charset="0"/>
                <a:cs typeface="Open Sans" pitchFamily="2" charset="0"/>
              </a:rPr>
              <a:t> are typical in game development</a:t>
            </a:r>
          </a:p>
          <a:p>
            <a:pPr marL="0" indent="0" algn="just">
              <a:buNone/>
            </a:pPr>
            <a:r>
              <a:rPr lang="en-IN" sz="1200" dirty="0" smtClean="0">
                <a:solidFill>
                  <a:srgbClr val="000000"/>
                </a:solidFill>
                <a:latin typeface="Open Sans" pitchFamily="2" charset="0"/>
                <a:ea typeface="Open Sans" pitchFamily="2" charset="0"/>
                <a:cs typeface="Open Sans" pitchFamily="2" charset="0"/>
              </a:rPr>
              <a:t>Scala, Go, Python are popular for developing desktop applications</a:t>
            </a:r>
          </a:p>
          <a:p>
            <a:pPr marL="0" indent="0" algn="just">
              <a:buNone/>
            </a:pPr>
            <a:r>
              <a:rPr lang="en-IN" sz="1200" dirty="0" smtClean="0">
                <a:solidFill>
                  <a:srgbClr val="000000"/>
                </a:solidFill>
                <a:latin typeface="Open Sans" pitchFamily="2" charset="0"/>
                <a:ea typeface="Open Sans" pitchFamily="2" charset="0"/>
                <a:cs typeface="Open Sans" pitchFamily="2" charset="0"/>
              </a:rPr>
              <a:t>Go, Rust are perfect for systems programming</a:t>
            </a:r>
          </a:p>
          <a:p>
            <a:endParaRPr lang="en-IN" dirty="0"/>
          </a:p>
        </p:txBody>
      </p:sp>
      <p:sp>
        <p:nvSpPr>
          <p:cNvPr id="4" name="Slide Number Placeholder 3"/>
          <p:cNvSpPr>
            <a:spLocks noGrp="1"/>
          </p:cNvSpPr>
          <p:nvPr>
            <p:ph type="sldNum" sz="quarter" idx="10"/>
          </p:nvPr>
        </p:nvSpPr>
        <p:spPr/>
        <p:txBody>
          <a:bodyPr/>
          <a:lstStyle/>
          <a:p>
            <a:fld id="{97058211-425B-4E0B-A081-6DB8382C4BB9}" type="slidenum">
              <a:rPr lang="en-IN" smtClean="0"/>
              <a:t>18</a:t>
            </a:fld>
            <a:endParaRPr lang="en-IN"/>
          </a:p>
        </p:txBody>
      </p:sp>
    </p:spTree>
    <p:extLst>
      <p:ext uri="{BB962C8B-B14F-4D97-AF65-F5344CB8AC3E}">
        <p14:creationId xmlns:p14="http://schemas.microsoft.com/office/powerpoint/2010/main" val="3185922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D78EC65-6B42-4FC6-99E8-7CBE00C2D99F}"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3209789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D78EC65-6B42-4FC6-99E8-7CBE00C2D99F}"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641483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D78EC65-6B42-4FC6-99E8-7CBE00C2D99F}"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2129650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D78EC65-6B42-4FC6-99E8-7CBE00C2D99F}"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2044927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D78EC65-6B42-4FC6-99E8-7CBE00C2D99F}"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251801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D78EC65-6B42-4FC6-99E8-7CBE00C2D99F}"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1510455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D78EC65-6B42-4FC6-99E8-7CBE00C2D99F}" type="datetimeFigureOut">
              <a:rPr lang="en-IN" smtClean="0"/>
              <a:t>14-04-2023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3948523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D78EC65-6B42-4FC6-99E8-7CBE00C2D99F}" type="datetimeFigureOut">
              <a:rPr lang="en-IN" smtClean="0"/>
              <a:t>14-04-2023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325285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78EC65-6B42-4FC6-99E8-7CBE00C2D99F}" type="datetimeFigureOut">
              <a:rPr lang="en-IN" smtClean="0"/>
              <a:t>14-04-2023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1385060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D78EC65-6B42-4FC6-99E8-7CBE00C2D99F}"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356594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D78EC65-6B42-4FC6-99E8-7CBE00C2D99F}"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223812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8EC65-6B42-4FC6-99E8-7CBE00C2D99F}" type="datetimeFigureOut">
              <a:rPr lang="en-IN" smtClean="0"/>
              <a:t>14-04-2023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8E1EED-2D35-431B-A75A-AB3EE0F73BB0}" type="slidenum">
              <a:rPr lang="en-IN" smtClean="0"/>
              <a:t>‹#›</a:t>
            </a:fld>
            <a:endParaRPr lang="en-IN"/>
          </a:p>
        </p:txBody>
      </p:sp>
    </p:spTree>
    <p:extLst>
      <p:ext uri="{BB962C8B-B14F-4D97-AF65-F5344CB8AC3E}">
        <p14:creationId xmlns:p14="http://schemas.microsoft.com/office/powerpoint/2010/main" val="2717102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hyperlink" Target="https://eu-de.dataplatform.cloud.ibm.com/dashboards/31be9b4e-107a-4497-9806-0fd5ad9d5388/view/5129e07b3d972bf04ed4bde407cc7f057d61705ab6bb8002d4d07b490d687197f3381792c87a495888430230a7ec435ece"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0932" y="-1107504"/>
            <a:ext cx="13177464" cy="8332699"/>
          </a:xfrm>
          <a:prstGeom prst="rect">
            <a:avLst/>
          </a:prstGeom>
          <a:solidFill>
            <a:srgbClr val="000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ctrTitle"/>
          </p:nvPr>
        </p:nvSpPr>
        <p:spPr>
          <a:xfrm>
            <a:off x="1524000" y="1122363"/>
            <a:ext cx="9144000" cy="2522661"/>
          </a:xfrm>
        </p:spPr>
        <p:txBody>
          <a:bodyPr>
            <a:normAutofit/>
          </a:bodyPr>
          <a:lstStyle/>
          <a:p>
            <a:r>
              <a:rPr lang="en-US" dirty="0" smtClean="0">
                <a:solidFill>
                  <a:schemeClr val="bg1"/>
                </a:solidFill>
                <a:latin typeface="Playfair Display Black" pitchFamily="2" charset="0"/>
              </a:rPr>
              <a:t>EMERGING SKILLS </a:t>
            </a:r>
            <a:br>
              <a:rPr lang="en-US" dirty="0" smtClean="0">
                <a:solidFill>
                  <a:schemeClr val="bg1"/>
                </a:solidFill>
                <a:latin typeface="Playfair Display Black" pitchFamily="2" charset="0"/>
              </a:rPr>
            </a:br>
            <a:r>
              <a:rPr lang="en-US" dirty="0" smtClean="0">
                <a:solidFill>
                  <a:schemeClr val="bg1"/>
                </a:solidFill>
                <a:latin typeface="Playfair Display Black" pitchFamily="2" charset="0"/>
              </a:rPr>
              <a:t>IN THE IT INDUSTRY ​</a:t>
            </a:r>
            <a:endParaRPr lang="en-IN" dirty="0">
              <a:solidFill>
                <a:schemeClr val="bg1"/>
              </a:solidFill>
              <a:latin typeface="Playfair Display Black" pitchFamily="2" charset="0"/>
            </a:endParaRPr>
          </a:p>
        </p:txBody>
      </p:sp>
      <p:sp>
        <p:nvSpPr>
          <p:cNvPr id="3" name="Subtitle 2"/>
          <p:cNvSpPr>
            <a:spLocks noGrp="1"/>
          </p:cNvSpPr>
          <p:nvPr>
            <p:ph type="subTitle" idx="1"/>
          </p:nvPr>
        </p:nvSpPr>
        <p:spPr>
          <a:xfrm>
            <a:off x="1524000" y="4767387"/>
            <a:ext cx="9144000" cy="774305"/>
          </a:xfrm>
        </p:spPr>
        <p:txBody>
          <a:bodyPr>
            <a:normAutofit fontScale="85000" lnSpcReduction="20000"/>
          </a:bodyPr>
          <a:lstStyle/>
          <a:p>
            <a:r>
              <a:rPr lang="en-IN" sz="2800" dirty="0" smtClean="0">
                <a:solidFill>
                  <a:schemeClr val="bg1"/>
                </a:solidFill>
                <a:latin typeface="Open Sans SemiBold" pitchFamily="2" charset="0"/>
                <a:ea typeface="Open Sans SemiBold" pitchFamily="2" charset="0"/>
                <a:cs typeface="Open Sans SemiBold" pitchFamily="2" charset="0"/>
              </a:rPr>
              <a:t>Anjani Sirivella</a:t>
            </a:r>
          </a:p>
          <a:p>
            <a:r>
              <a:rPr lang="en-IN" sz="2800" dirty="0" smtClean="0">
                <a:solidFill>
                  <a:schemeClr val="bg1"/>
                </a:solidFill>
                <a:latin typeface="Open Sans SemiBold" pitchFamily="2" charset="0"/>
                <a:ea typeface="Open Sans SemiBold" pitchFamily="2" charset="0"/>
                <a:cs typeface="Open Sans SemiBold" pitchFamily="2" charset="0"/>
              </a:rPr>
              <a:t>April 2023</a:t>
            </a:r>
          </a:p>
          <a:p>
            <a:endParaRPr lang="en-IN" dirty="0">
              <a:solidFill>
                <a:schemeClr val="bg1"/>
              </a:solidFill>
              <a:latin typeface="Open Sans SemiBold" pitchFamily="2" charset="0"/>
              <a:ea typeface="Open Sans SemiBold" pitchFamily="2" charset="0"/>
              <a:cs typeface="Open Sans SemiBold" pitchFamily="2" charset="0"/>
            </a:endParaRPr>
          </a:p>
        </p:txBody>
      </p:sp>
      <p:sp>
        <p:nvSpPr>
          <p:cNvPr id="8" name="Title 1"/>
          <p:cNvSpPr txBox="1">
            <a:spLocks/>
          </p:cNvSpPr>
          <p:nvPr/>
        </p:nvSpPr>
        <p:spPr>
          <a:xfrm>
            <a:off x="1545332" y="3429000"/>
            <a:ext cx="9144000" cy="9432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smtClean="0">
                <a:solidFill>
                  <a:schemeClr val="bg1"/>
                </a:solidFill>
                <a:latin typeface="Playfair Display Bold" pitchFamily="2" charset="0"/>
              </a:rPr>
              <a:t>​A Data-Driven Analysis​</a:t>
            </a:r>
            <a:endParaRPr lang="en-IN" sz="4000" dirty="0">
              <a:solidFill>
                <a:schemeClr val="bg1"/>
              </a:solidFill>
              <a:latin typeface="Playfair Display Bold" pitchFamily="2" charset="0"/>
            </a:endParaRPr>
          </a:p>
        </p:txBody>
      </p:sp>
    </p:spTree>
    <p:extLst>
      <p:ext uri="{BB962C8B-B14F-4D97-AF65-F5344CB8AC3E}">
        <p14:creationId xmlns:p14="http://schemas.microsoft.com/office/powerpoint/2010/main" val="3385072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1052736"/>
            <a:ext cx="4608760" cy="935038"/>
          </a:xfrm>
        </p:spPr>
        <p:txBody>
          <a:bodyPr>
            <a:normAutofit/>
          </a:bodyPr>
          <a:lstStyle/>
          <a:p>
            <a:r>
              <a:rPr lang="en-IN" sz="4800" dirty="0" smtClean="0">
                <a:latin typeface="Playfair Display Bold" pitchFamily="2" charset="0"/>
              </a:rPr>
              <a:t>Findings</a:t>
            </a:r>
            <a:endParaRPr lang="en-IN" sz="4800" dirty="0"/>
          </a:p>
        </p:txBody>
      </p:sp>
      <p:sp>
        <p:nvSpPr>
          <p:cNvPr id="3" name="Content Placeholder 2"/>
          <p:cNvSpPr>
            <a:spLocks noGrp="1"/>
          </p:cNvSpPr>
          <p:nvPr>
            <p:ph sz="half" idx="1"/>
          </p:nvPr>
        </p:nvSpPr>
        <p:spPr>
          <a:xfrm>
            <a:off x="1055440" y="2492474"/>
            <a:ext cx="4608760" cy="2375841"/>
          </a:xfrm>
        </p:spPr>
        <p:txBody>
          <a:bodyPr>
            <a:noAutofit/>
          </a:bodyPr>
          <a:lstStyle/>
          <a:p>
            <a:pPr marL="342900" indent="-342900" algn="just">
              <a:buFont typeface="+mj-lt"/>
              <a:buAutoNum type="arabicPeriod"/>
            </a:pPr>
            <a:r>
              <a:rPr lang="en-US" sz="1600" dirty="0">
                <a:latin typeface="Open Sans" pitchFamily="2" charset="0"/>
                <a:ea typeface="Open Sans" pitchFamily="2" charset="0"/>
                <a:cs typeface="Open Sans" pitchFamily="2" charset="0"/>
              </a:rPr>
              <a:t> JavaScript and HTML/CSS are popular and will remain so next year</a:t>
            </a:r>
            <a:r>
              <a:rPr lang="en-US" sz="1600" dirty="0" smtClean="0">
                <a:latin typeface="Open Sans" pitchFamily="2" charset="0"/>
                <a:ea typeface="Open Sans" pitchFamily="2" charset="0"/>
                <a:cs typeface="Open Sans" pitchFamily="2" charset="0"/>
              </a:rPr>
              <a:t>.</a:t>
            </a:r>
          </a:p>
          <a:p>
            <a:pPr marL="342900" indent="-342900" algn="just">
              <a:buFont typeface="+mj-lt"/>
              <a:buAutoNum type="arabicPeriod"/>
            </a:pPr>
            <a:r>
              <a:rPr lang="en-US" sz="1600" dirty="0" smtClean="0">
                <a:latin typeface="Open Sans" pitchFamily="2" charset="0"/>
                <a:ea typeface="Open Sans" pitchFamily="2" charset="0"/>
                <a:cs typeface="Open Sans" pitchFamily="2" charset="0"/>
              </a:rPr>
              <a:t>Python is quickly gaining interest</a:t>
            </a:r>
          </a:p>
          <a:p>
            <a:pPr marL="342900" indent="-342900" algn="just">
              <a:buFont typeface="+mj-lt"/>
              <a:buAutoNum type="arabicPeriod"/>
            </a:pPr>
            <a:r>
              <a:rPr lang="en-US" sz="1600" dirty="0" smtClean="0">
                <a:latin typeface="Open Sans" pitchFamily="2" charset="0"/>
                <a:ea typeface="Open Sans" pitchFamily="2" charset="0"/>
                <a:cs typeface="Open Sans" pitchFamily="2" charset="0"/>
              </a:rPr>
              <a:t>SQL remains popular</a:t>
            </a:r>
          </a:p>
          <a:p>
            <a:pPr marL="342900" indent="-342900" algn="just">
              <a:buFont typeface="+mj-lt"/>
              <a:buAutoNum type="arabicPeriod"/>
            </a:pPr>
            <a:r>
              <a:rPr lang="en-US" sz="1600" dirty="0" smtClean="0">
                <a:latin typeface="Open Sans" pitchFamily="2" charset="0"/>
                <a:ea typeface="Open Sans" pitchFamily="2" charset="0"/>
                <a:cs typeface="Open Sans" pitchFamily="2" charset="0"/>
              </a:rPr>
              <a:t>Interest in Bash/Shell/</a:t>
            </a:r>
            <a:r>
              <a:rPr lang="en-US" sz="1600" dirty="0" err="1" smtClean="0">
                <a:latin typeface="Open Sans" pitchFamily="2" charset="0"/>
                <a:ea typeface="Open Sans" pitchFamily="2" charset="0"/>
                <a:cs typeface="Open Sans" pitchFamily="2" charset="0"/>
              </a:rPr>
              <a:t>Powershell</a:t>
            </a:r>
            <a:r>
              <a:rPr lang="en-US" sz="1600" dirty="0">
                <a:latin typeface="Open Sans" pitchFamily="2" charset="0"/>
                <a:ea typeface="Open Sans" pitchFamily="2" charset="0"/>
                <a:cs typeface="Open Sans" pitchFamily="2" charset="0"/>
              </a:rPr>
              <a:t> is </a:t>
            </a:r>
            <a:r>
              <a:rPr lang="en-US" sz="1600" dirty="0" smtClean="0">
                <a:latin typeface="Open Sans" pitchFamily="2" charset="0"/>
                <a:ea typeface="Open Sans" pitchFamily="2" charset="0"/>
                <a:cs typeface="Open Sans" pitchFamily="2" charset="0"/>
              </a:rPr>
              <a:t>decreasing, pushed off the top 5 list for next year</a:t>
            </a:r>
            <a:endParaRPr lang="en-IN" sz="16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13" name="Rectangle 12"/>
          <p:cNvSpPr/>
          <p:nvPr/>
        </p:nvSpPr>
        <p:spPr>
          <a:xfrm>
            <a:off x="0" y="0"/>
            <a:ext cx="695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
          <p:cNvSpPr txBox="1">
            <a:spLocks/>
          </p:cNvSpPr>
          <p:nvPr/>
        </p:nvSpPr>
        <p:spPr>
          <a:xfrm rot="16200000">
            <a:off x="-3006609" y="3197401"/>
            <a:ext cx="6667208" cy="65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800" dirty="0">
                <a:solidFill>
                  <a:srgbClr val="FFFFFF"/>
                </a:solidFill>
                <a:latin typeface="Playfair Display Bold" pitchFamily="2" charset="0"/>
              </a:rPr>
              <a:t>Programming </a:t>
            </a:r>
            <a:r>
              <a:rPr lang="en-IN" sz="2800" dirty="0" smtClean="0">
                <a:solidFill>
                  <a:srgbClr val="FFFFFF"/>
                </a:solidFill>
                <a:latin typeface="Playfair Display Bold" pitchFamily="2" charset="0"/>
              </a:rPr>
              <a:t>Languages</a:t>
            </a:r>
            <a:endParaRPr lang="en-IN" sz="2800" dirty="0">
              <a:solidFill>
                <a:srgbClr val="FFFFFF"/>
              </a:solidFill>
            </a:endParaRPr>
          </a:p>
        </p:txBody>
      </p:sp>
      <p:sp>
        <p:nvSpPr>
          <p:cNvPr id="15" name="Title 1"/>
          <p:cNvSpPr txBox="1">
            <a:spLocks/>
          </p:cNvSpPr>
          <p:nvPr/>
        </p:nvSpPr>
        <p:spPr>
          <a:xfrm>
            <a:off x="6527801" y="1052736"/>
            <a:ext cx="4608760" cy="9350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dirty="0" smtClean="0">
                <a:latin typeface="Playfair Display Bold" pitchFamily="2" charset="0"/>
              </a:rPr>
              <a:t>Implications</a:t>
            </a:r>
            <a:endParaRPr lang="en-IN" sz="4800" dirty="0"/>
          </a:p>
        </p:txBody>
      </p:sp>
      <p:sp>
        <p:nvSpPr>
          <p:cNvPr id="17" name="Content Placeholder 2"/>
          <p:cNvSpPr>
            <a:spLocks noGrp="1"/>
          </p:cNvSpPr>
          <p:nvPr>
            <p:ph sz="half" idx="1"/>
          </p:nvPr>
        </p:nvSpPr>
        <p:spPr>
          <a:xfrm>
            <a:off x="6540466" y="2492474"/>
            <a:ext cx="4596094" cy="2375841"/>
          </a:xfrm>
        </p:spPr>
        <p:txBody>
          <a:bodyPr>
            <a:noAutofit/>
          </a:bodyPr>
          <a:lstStyle/>
          <a:p>
            <a:pPr marL="342900" indent="-342900" algn="just">
              <a:buAutoNum type="arabicPeriod"/>
            </a:pPr>
            <a:r>
              <a:rPr lang="en-IN" sz="1600" dirty="0" smtClean="0">
                <a:latin typeface="Open Sans" pitchFamily="2" charset="0"/>
                <a:ea typeface="Open Sans" pitchFamily="2" charset="0"/>
                <a:cs typeface="Open Sans" pitchFamily="2" charset="0"/>
              </a:rPr>
              <a:t>Web development languages (JavaScript, HTML/CSS) will remain dominant, with Typescript catching up</a:t>
            </a:r>
          </a:p>
          <a:p>
            <a:pPr marL="342900" indent="-342900" algn="just">
              <a:buAutoNum type="arabicPeriod"/>
            </a:pPr>
            <a:r>
              <a:rPr lang="en-US" sz="1600" dirty="0">
                <a:latin typeface="Open Sans" pitchFamily="2" charset="0"/>
                <a:ea typeface="Open Sans" pitchFamily="2" charset="0"/>
                <a:cs typeface="Open Sans" pitchFamily="2" charset="0"/>
              </a:rPr>
              <a:t>Python's popularity is rising due to the growth of AI and ML work.</a:t>
            </a:r>
          </a:p>
          <a:p>
            <a:pPr marL="342900" indent="-342900" algn="just">
              <a:buAutoNum type="arabicPeriod"/>
            </a:pPr>
            <a:r>
              <a:rPr lang="en-US" sz="1600" dirty="0" smtClean="0">
                <a:latin typeface="Open Sans" pitchFamily="2" charset="0"/>
                <a:ea typeface="Open Sans" pitchFamily="2" charset="0"/>
                <a:cs typeface="Open Sans" pitchFamily="2" charset="0"/>
              </a:rPr>
              <a:t>SQL </a:t>
            </a:r>
            <a:r>
              <a:rPr lang="en-US" sz="1600" dirty="0">
                <a:latin typeface="Open Sans" pitchFamily="2" charset="0"/>
                <a:ea typeface="Open Sans" pitchFamily="2" charset="0"/>
                <a:cs typeface="Open Sans" pitchFamily="2" charset="0"/>
              </a:rPr>
              <a:t>remains the preferred language for big data storage and </a:t>
            </a:r>
            <a:r>
              <a:rPr lang="en-US" sz="1600" dirty="0" smtClean="0">
                <a:latin typeface="Open Sans" pitchFamily="2" charset="0"/>
                <a:ea typeface="Open Sans" pitchFamily="2" charset="0"/>
                <a:cs typeface="Open Sans" pitchFamily="2" charset="0"/>
              </a:rPr>
              <a:t>querying; it looks like it will </a:t>
            </a:r>
            <a:r>
              <a:rPr lang="en-US" sz="1600" dirty="0">
                <a:latin typeface="Open Sans" pitchFamily="2" charset="0"/>
                <a:ea typeface="Open Sans" pitchFamily="2" charset="0"/>
                <a:cs typeface="Open Sans" pitchFamily="2" charset="0"/>
              </a:rPr>
              <a:t>continue to be </a:t>
            </a:r>
            <a:r>
              <a:rPr lang="en-US" sz="1600" dirty="0" smtClean="0">
                <a:latin typeface="Open Sans" pitchFamily="2" charset="0"/>
                <a:ea typeface="Open Sans" pitchFamily="2" charset="0"/>
                <a:cs typeface="Open Sans" pitchFamily="2" charset="0"/>
              </a:rPr>
              <a:t>the preferred language in the near future.</a:t>
            </a:r>
            <a:endParaRPr lang="en-IN" sz="1600" dirty="0">
              <a:latin typeface="Open Sans" pitchFamily="2" charset="0"/>
              <a:ea typeface="Open Sans" pitchFamily="2" charset="0"/>
              <a:cs typeface="Open Sans" pitchFamily="2" charset="0"/>
            </a:endParaRPr>
          </a:p>
          <a:p>
            <a:pPr marL="342900" indent="-342900" algn="just">
              <a:buAutoNum type="arabicPeriod"/>
            </a:pPr>
            <a:r>
              <a:rPr lang="en-US" sz="1600" dirty="0" smtClean="0">
                <a:latin typeface="Open Sans" pitchFamily="2" charset="0"/>
                <a:ea typeface="Open Sans" pitchFamily="2" charset="0"/>
                <a:cs typeface="Open Sans" pitchFamily="2" charset="0"/>
              </a:rPr>
              <a:t>Command </a:t>
            </a:r>
            <a:r>
              <a:rPr lang="en-US" sz="1600" dirty="0">
                <a:latin typeface="Open Sans" pitchFamily="2" charset="0"/>
                <a:ea typeface="Open Sans" pitchFamily="2" charset="0"/>
                <a:cs typeface="Open Sans" pitchFamily="2" charset="0"/>
              </a:rPr>
              <a:t>shell and scripting </a:t>
            </a:r>
            <a:r>
              <a:rPr lang="en-US" sz="1600" dirty="0" smtClean="0">
                <a:latin typeface="Open Sans" pitchFamily="2" charset="0"/>
                <a:ea typeface="Open Sans" pitchFamily="2" charset="0"/>
                <a:cs typeface="Open Sans" pitchFamily="2" charset="0"/>
              </a:rPr>
              <a:t>language (Bash/Shell/</a:t>
            </a:r>
            <a:r>
              <a:rPr lang="en-US" sz="1600" dirty="0" err="1" smtClean="0">
                <a:latin typeface="Open Sans" pitchFamily="2" charset="0"/>
                <a:ea typeface="Open Sans" pitchFamily="2" charset="0"/>
                <a:cs typeface="Open Sans" pitchFamily="2" charset="0"/>
              </a:rPr>
              <a:t>Powershell</a:t>
            </a:r>
            <a:r>
              <a:rPr lang="en-US" sz="1600" dirty="0" smtClean="0">
                <a:latin typeface="Open Sans" pitchFamily="2" charset="0"/>
                <a:ea typeface="Open Sans" pitchFamily="2" charset="0"/>
                <a:cs typeface="Open Sans" pitchFamily="2" charset="0"/>
              </a:rPr>
              <a:t>) are falling out of favor</a:t>
            </a:r>
          </a:p>
        </p:txBody>
      </p:sp>
    </p:spTree>
    <p:extLst>
      <p:ext uri="{BB962C8B-B14F-4D97-AF65-F5344CB8AC3E}">
        <p14:creationId xmlns:p14="http://schemas.microsoft.com/office/powerpoint/2010/main" val="1425092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normAutofit/>
          </a:bodyPr>
          <a:lstStyle/>
          <a:p>
            <a:r>
              <a:rPr lang="en-IN" sz="4800" dirty="0" smtClean="0">
                <a:latin typeface="Playfair Display Bold" pitchFamily="2" charset="0"/>
              </a:rPr>
              <a:t>Database Trends</a:t>
            </a:r>
            <a:endParaRPr lang="en-IN" sz="4800" dirty="0"/>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66" y="1988840"/>
            <a:ext cx="11040944" cy="3023914"/>
          </a:xfrm>
          <a:prstGeom prst="rect">
            <a:avLst/>
          </a:prstGeom>
        </p:spPr>
      </p:pic>
    </p:spTree>
    <p:extLst>
      <p:ext uri="{BB962C8B-B14F-4D97-AF65-F5344CB8AC3E}">
        <p14:creationId xmlns:p14="http://schemas.microsoft.com/office/powerpoint/2010/main" val="3762099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39" y="1052736"/>
            <a:ext cx="4608761" cy="935038"/>
          </a:xfrm>
        </p:spPr>
        <p:txBody>
          <a:bodyPr>
            <a:normAutofit/>
          </a:bodyPr>
          <a:lstStyle/>
          <a:p>
            <a:r>
              <a:rPr lang="en-IN" sz="4800" dirty="0" smtClean="0">
                <a:latin typeface="Playfair Display Bold" pitchFamily="2" charset="0"/>
              </a:rPr>
              <a:t>Findings</a:t>
            </a:r>
            <a:endParaRPr lang="en-IN" sz="4800" dirty="0"/>
          </a:p>
        </p:txBody>
      </p:sp>
      <p:sp>
        <p:nvSpPr>
          <p:cNvPr id="3" name="Content Placeholder 2"/>
          <p:cNvSpPr>
            <a:spLocks noGrp="1"/>
          </p:cNvSpPr>
          <p:nvPr>
            <p:ph sz="half" idx="1"/>
          </p:nvPr>
        </p:nvSpPr>
        <p:spPr>
          <a:xfrm>
            <a:off x="1055440" y="2264064"/>
            <a:ext cx="4608760" cy="2820698"/>
          </a:xfrm>
        </p:spPr>
        <p:txBody>
          <a:bodyPr>
            <a:noAutofit/>
          </a:bodyPr>
          <a:lstStyle/>
          <a:p>
            <a:pPr marL="342900" indent="-342900" algn="just">
              <a:buFont typeface="+mj-lt"/>
              <a:buAutoNum type="arabicPeriod"/>
            </a:pPr>
            <a:r>
              <a:rPr lang="en-IN" sz="1600" dirty="0" smtClean="0">
                <a:latin typeface="Open Sans" pitchFamily="2" charset="0"/>
                <a:ea typeface="Open Sans" pitchFamily="2" charset="0"/>
                <a:cs typeface="Open Sans" pitchFamily="2" charset="0"/>
              </a:rPr>
              <a:t>PostgreSQL is the most desirable database of 2020</a:t>
            </a:r>
          </a:p>
          <a:p>
            <a:pPr marL="342900" indent="-342900" algn="just">
              <a:buFont typeface="+mj-lt"/>
              <a:buAutoNum type="arabicPeriod"/>
            </a:pPr>
            <a:r>
              <a:rPr lang="en-IN" sz="1600" dirty="0">
                <a:latin typeface="Open Sans" pitchFamily="2" charset="0"/>
                <a:ea typeface="Open Sans" pitchFamily="2" charset="0"/>
                <a:cs typeface="Open Sans" pitchFamily="2" charset="0"/>
              </a:rPr>
              <a:t>MySQL is the most desirable database of </a:t>
            </a:r>
            <a:r>
              <a:rPr lang="en-IN" sz="1600" dirty="0" smtClean="0">
                <a:latin typeface="Open Sans" pitchFamily="2" charset="0"/>
                <a:ea typeface="Open Sans" pitchFamily="2" charset="0"/>
                <a:cs typeface="Open Sans" pitchFamily="2" charset="0"/>
              </a:rPr>
              <a:t>2019, with </a:t>
            </a:r>
            <a:r>
              <a:rPr lang="en-IN" sz="1600" dirty="0">
                <a:latin typeface="Open Sans" pitchFamily="2" charset="0"/>
                <a:ea typeface="Open Sans" pitchFamily="2" charset="0"/>
                <a:cs typeface="Open Sans" pitchFamily="2" charset="0"/>
              </a:rPr>
              <a:t>Microsoft SQL </a:t>
            </a:r>
            <a:r>
              <a:rPr lang="en-IN" sz="1600" dirty="0" smtClean="0">
                <a:latin typeface="Open Sans" pitchFamily="2" charset="0"/>
                <a:ea typeface="Open Sans" pitchFamily="2" charset="0"/>
                <a:cs typeface="Open Sans" pitchFamily="2" charset="0"/>
              </a:rPr>
              <a:t>Server ranking </a:t>
            </a:r>
            <a:r>
              <a:rPr lang="en-IN" sz="1600" dirty="0">
                <a:latin typeface="Open Sans" pitchFamily="2" charset="0"/>
                <a:ea typeface="Open Sans" pitchFamily="2" charset="0"/>
                <a:cs typeface="Open Sans" pitchFamily="2" charset="0"/>
              </a:rPr>
              <a:t>2</a:t>
            </a:r>
            <a:r>
              <a:rPr lang="en-IN" sz="1600" baseline="30000" dirty="0">
                <a:latin typeface="Open Sans" pitchFamily="2" charset="0"/>
                <a:ea typeface="Open Sans" pitchFamily="2" charset="0"/>
                <a:cs typeface="Open Sans" pitchFamily="2" charset="0"/>
              </a:rPr>
              <a:t>nd</a:t>
            </a:r>
            <a:r>
              <a:rPr lang="en-IN" sz="1600" dirty="0">
                <a:latin typeface="Open Sans" pitchFamily="2" charset="0"/>
                <a:ea typeface="Open Sans" pitchFamily="2" charset="0"/>
                <a:cs typeface="Open Sans" pitchFamily="2" charset="0"/>
              </a:rPr>
              <a:t>, </a:t>
            </a:r>
            <a:r>
              <a:rPr lang="en-IN" sz="1600" dirty="0" smtClean="0">
                <a:latin typeface="Open Sans" pitchFamily="2" charset="0"/>
                <a:ea typeface="Open Sans" pitchFamily="2" charset="0"/>
                <a:cs typeface="Open Sans" pitchFamily="2" charset="0"/>
              </a:rPr>
              <a:t>but both lost its lead by next year</a:t>
            </a:r>
            <a:endParaRPr lang="en-IN" sz="1600" dirty="0">
              <a:latin typeface="Open Sans" pitchFamily="2" charset="0"/>
              <a:ea typeface="Open Sans" pitchFamily="2" charset="0"/>
              <a:cs typeface="Open Sans" pitchFamily="2" charset="0"/>
            </a:endParaRPr>
          </a:p>
          <a:p>
            <a:pPr marL="342900" indent="-342900" algn="just">
              <a:buFont typeface="+mj-lt"/>
              <a:buAutoNum type="arabicPeriod"/>
            </a:pPr>
            <a:r>
              <a:rPr lang="en-IN" sz="1600" dirty="0" smtClean="0">
                <a:latin typeface="Open Sans" pitchFamily="2" charset="0"/>
                <a:ea typeface="Open Sans" pitchFamily="2" charset="0"/>
                <a:cs typeface="Open Sans" pitchFamily="2" charset="0"/>
              </a:rPr>
              <a:t>In </a:t>
            </a:r>
            <a:r>
              <a:rPr lang="en-IN" sz="1600" dirty="0">
                <a:latin typeface="Open Sans" pitchFamily="2" charset="0"/>
                <a:ea typeface="Open Sans" pitchFamily="2" charset="0"/>
                <a:cs typeface="Open Sans" pitchFamily="2" charset="0"/>
              </a:rPr>
              <a:t>2019, </a:t>
            </a:r>
            <a:r>
              <a:rPr lang="en-IN" sz="1600" dirty="0" smtClean="0">
                <a:latin typeface="Open Sans" pitchFamily="2" charset="0"/>
                <a:ea typeface="Open Sans" pitchFamily="2" charset="0"/>
                <a:cs typeface="Open Sans" pitchFamily="2" charset="0"/>
              </a:rPr>
              <a:t>Microsoft SQL Server and SQLite disappear from top 5 next year</a:t>
            </a:r>
          </a:p>
          <a:p>
            <a:pPr marL="342900" indent="-342900" algn="just">
              <a:buFont typeface="+mj-lt"/>
              <a:buAutoNum type="arabicPeriod"/>
            </a:pPr>
            <a:r>
              <a:rPr lang="en-IN" sz="1600" dirty="0" smtClean="0">
                <a:latin typeface="Open Sans" pitchFamily="2" charset="0"/>
                <a:ea typeface="Open Sans" pitchFamily="2" charset="0"/>
                <a:cs typeface="Open Sans" pitchFamily="2" charset="0"/>
              </a:rPr>
              <a:t>MongoDB has gaining interest</a:t>
            </a:r>
          </a:p>
          <a:p>
            <a:pPr marL="342900" indent="-342900" algn="just">
              <a:buFont typeface="+mj-lt"/>
              <a:buAutoNum type="arabicPeriod"/>
            </a:pPr>
            <a:r>
              <a:rPr lang="en-IN" sz="1600" dirty="0" err="1" smtClean="0">
                <a:latin typeface="Open Sans" pitchFamily="2" charset="0"/>
                <a:ea typeface="Open Sans" pitchFamily="2" charset="0"/>
                <a:cs typeface="Open Sans" pitchFamily="2" charset="0"/>
              </a:rPr>
              <a:t>Redis</a:t>
            </a:r>
            <a:r>
              <a:rPr lang="en-IN" sz="1600" dirty="0" smtClean="0">
                <a:latin typeface="Open Sans" pitchFamily="2" charset="0"/>
                <a:ea typeface="Open Sans" pitchFamily="2" charset="0"/>
                <a:cs typeface="Open Sans" pitchFamily="2" charset="0"/>
              </a:rPr>
              <a:t> and </a:t>
            </a:r>
            <a:r>
              <a:rPr lang="en-IN" sz="1600" dirty="0" err="1" smtClean="0">
                <a:latin typeface="Open Sans" pitchFamily="2" charset="0"/>
                <a:ea typeface="Open Sans" pitchFamily="2" charset="0"/>
                <a:cs typeface="Open Sans" pitchFamily="2" charset="0"/>
              </a:rPr>
              <a:t>Elasticsearch</a:t>
            </a:r>
            <a:r>
              <a:rPr lang="en-IN" sz="1600" dirty="0" smtClean="0">
                <a:latin typeface="Open Sans" pitchFamily="2" charset="0"/>
                <a:ea typeface="Open Sans" pitchFamily="2" charset="0"/>
                <a:cs typeface="Open Sans" pitchFamily="2" charset="0"/>
              </a:rPr>
              <a:t> enters the top 5 rankings</a:t>
            </a:r>
          </a:p>
          <a:p>
            <a:pPr marL="342900" indent="-342900" algn="just">
              <a:buFont typeface="+mj-lt"/>
              <a:buAutoNum type="arabicPeriod"/>
            </a:pPr>
            <a:endParaRPr lang="en-IN" sz="16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13" name="Rectangle 12"/>
          <p:cNvSpPr/>
          <p:nvPr/>
        </p:nvSpPr>
        <p:spPr>
          <a:xfrm>
            <a:off x="0" y="0"/>
            <a:ext cx="695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
          <p:cNvSpPr txBox="1">
            <a:spLocks/>
          </p:cNvSpPr>
          <p:nvPr/>
        </p:nvSpPr>
        <p:spPr>
          <a:xfrm rot="16200000">
            <a:off x="-3006609" y="3197401"/>
            <a:ext cx="6667208" cy="65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800" dirty="0">
                <a:solidFill>
                  <a:srgbClr val="FFFFFF"/>
                </a:solidFill>
                <a:latin typeface="Playfair Display Bold" pitchFamily="2" charset="0"/>
              </a:rPr>
              <a:t>Database Trends</a:t>
            </a:r>
            <a:endParaRPr lang="en-IN" sz="2800" dirty="0">
              <a:solidFill>
                <a:srgbClr val="FFFFFF"/>
              </a:solidFill>
            </a:endParaRPr>
          </a:p>
        </p:txBody>
      </p:sp>
      <p:sp>
        <p:nvSpPr>
          <p:cNvPr id="15" name="Title 1"/>
          <p:cNvSpPr txBox="1">
            <a:spLocks/>
          </p:cNvSpPr>
          <p:nvPr/>
        </p:nvSpPr>
        <p:spPr>
          <a:xfrm>
            <a:off x="6540466" y="1052736"/>
            <a:ext cx="4668119" cy="9350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dirty="0" smtClean="0">
                <a:latin typeface="Playfair Display Bold" pitchFamily="2" charset="0"/>
              </a:rPr>
              <a:t>Implications</a:t>
            </a:r>
            <a:endParaRPr lang="en-IN" sz="4800" dirty="0"/>
          </a:p>
        </p:txBody>
      </p:sp>
      <p:sp>
        <p:nvSpPr>
          <p:cNvPr id="17" name="Content Placeholder 2"/>
          <p:cNvSpPr>
            <a:spLocks noGrp="1"/>
          </p:cNvSpPr>
          <p:nvPr>
            <p:ph sz="half" idx="1"/>
          </p:nvPr>
        </p:nvSpPr>
        <p:spPr>
          <a:xfrm>
            <a:off x="6540466" y="2264064"/>
            <a:ext cx="4596094" cy="2820698"/>
          </a:xfrm>
        </p:spPr>
        <p:txBody>
          <a:bodyPr>
            <a:noAutofit/>
          </a:bodyPr>
          <a:lstStyle/>
          <a:p>
            <a:pPr marL="342900" indent="-342900" algn="just">
              <a:buAutoNum type="arabicPeriod"/>
            </a:pPr>
            <a:r>
              <a:rPr lang="en-US" sz="1600" dirty="0" smtClean="0">
                <a:latin typeface="Open Sans" pitchFamily="2" charset="0"/>
                <a:ea typeface="Open Sans" pitchFamily="2" charset="0"/>
                <a:cs typeface="Open Sans" pitchFamily="2" charset="0"/>
              </a:rPr>
              <a:t>Open-source </a:t>
            </a:r>
            <a:r>
              <a:rPr lang="en-US" sz="1600" dirty="0">
                <a:latin typeface="Open Sans" pitchFamily="2" charset="0"/>
                <a:ea typeface="Open Sans" pitchFamily="2" charset="0"/>
                <a:cs typeface="Open Sans" pitchFamily="2" charset="0"/>
              </a:rPr>
              <a:t>databases are increasingly preferred by </a:t>
            </a:r>
            <a:r>
              <a:rPr lang="en-US" sz="1600" dirty="0" smtClean="0">
                <a:latin typeface="Open Sans" pitchFamily="2" charset="0"/>
                <a:ea typeface="Open Sans" pitchFamily="2" charset="0"/>
                <a:cs typeface="Open Sans" pitchFamily="2" charset="0"/>
              </a:rPr>
              <a:t>developers</a:t>
            </a:r>
            <a:endParaRPr lang="en-US" sz="1600" dirty="0">
              <a:latin typeface="Open Sans" pitchFamily="2" charset="0"/>
              <a:ea typeface="Open Sans" pitchFamily="2" charset="0"/>
              <a:cs typeface="Open Sans" pitchFamily="2" charset="0"/>
            </a:endParaRPr>
          </a:p>
          <a:p>
            <a:pPr marL="342900" indent="-342900" algn="just">
              <a:buAutoNum type="arabicPeriod"/>
            </a:pPr>
            <a:r>
              <a:rPr lang="en-US" sz="1600" dirty="0" smtClean="0">
                <a:latin typeface="Open Sans" pitchFamily="2" charset="0"/>
                <a:ea typeface="Open Sans" pitchFamily="2" charset="0"/>
                <a:cs typeface="Open Sans" pitchFamily="2" charset="0"/>
              </a:rPr>
              <a:t>NoSQL </a:t>
            </a:r>
            <a:r>
              <a:rPr lang="en-US" sz="1600" dirty="0">
                <a:latin typeface="Open Sans" pitchFamily="2" charset="0"/>
                <a:ea typeface="Open Sans" pitchFamily="2" charset="0"/>
                <a:cs typeface="Open Sans" pitchFamily="2" charset="0"/>
              </a:rPr>
              <a:t>databases are gaining popularity, </a:t>
            </a:r>
            <a:r>
              <a:rPr lang="en-US" sz="1600" dirty="0" smtClean="0">
                <a:latin typeface="Open Sans" pitchFamily="2" charset="0"/>
                <a:ea typeface="Open Sans" pitchFamily="2" charset="0"/>
                <a:cs typeface="Open Sans" pitchFamily="2" charset="0"/>
              </a:rPr>
              <a:t>denoting a need for </a:t>
            </a:r>
            <a:r>
              <a:rPr lang="en-US" sz="1600" dirty="0">
                <a:latin typeface="Open Sans" pitchFamily="2" charset="0"/>
                <a:ea typeface="Open Sans" pitchFamily="2" charset="0"/>
                <a:cs typeface="Open Sans" pitchFamily="2" charset="0"/>
              </a:rPr>
              <a:t>handling non-relational and unstructured </a:t>
            </a:r>
            <a:r>
              <a:rPr lang="en-US" sz="1600" dirty="0" smtClean="0">
                <a:latin typeface="Open Sans" pitchFamily="2" charset="0"/>
                <a:ea typeface="Open Sans" pitchFamily="2" charset="0"/>
                <a:cs typeface="Open Sans" pitchFamily="2" charset="0"/>
              </a:rPr>
              <a:t>data</a:t>
            </a:r>
            <a:endParaRPr lang="en-US" sz="1600" dirty="0">
              <a:latin typeface="Open Sans" pitchFamily="2" charset="0"/>
              <a:ea typeface="Open Sans" pitchFamily="2" charset="0"/>
              <a:cs typeface="Open Sans" pitchFamily="2" charset="0"/>
            </a:endParaRPr>
          </a:p>
          <a:p>
            <a:pPr marL="342900" indent="-342900" algn="just">
              <a:buAutoNum type="arabicPeriod"/>
            </a:pPr>
            <a:r>
              <a:rPr lang="en-US" sz="1600" dirty="0" smtClean="0">
                <a:latin typeface="Open Sans" pitchFamily="2" charset="0"/>
                <a:ea typeface="Open Sans" pitchFamily="2" charset="0"/>
                <a:cs typeface="Open Sans" pitchFamily="2" charset="0"/>
              </a:rPr>
              <a:t>Competence </a:t>
            </a:r>
            <a:r>
              <a:rPr lang="en-US" sz="1600" dirty="0">
                <a:latin typeface="Open Sans" pitchFamily="2" charset="0"/>
                <a:ea typeface="Open Sans" pitchFamily="2" charset="0"/>
                <a:cs typeface="Open Sans" pitchFamily="2" charset="0"/>
              </a:rPr>
              <a:t>in both NoSQL and SQL database programs is essential for data </a:t>
            </a:r>
            <a:r>
              <a:rPr lang="en-US" sz="1600" dirty="0" smtClean="0">
                <a:latin typeface="Open Sans" pitchFamily="2" charset="0"/>
                <a:ea typeface="Open Sans" pitchFamily="2" charset="0"/>
                <a:cs typeface="Open Sans" pitchFamily="2" charset="0"/>
              </a:rPr>
              <a:t>analysts</a:t>
            </a:r>
            <a:endParaRPr lang="en-US" sz="160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191100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duotone>
              <a:prstClr val="black"/>
              <a:srgbClr val="A22FA8">
                <a:tint val="45000"/>
                <a:satMod val="400000"/>
              </a:srgbClr>
            </a:duotone>
            <a:extLst>
              <a:ext uri="{28A0092B-C50C-407E-A947-70E740481C1C}">
                <a14:useLocalDpi xmlns:a14="http://schemas.microsoft.com/office/drawing/2010/main" val="0"/>
              </a:ext>
            </a:extLst>
          </a:blip>
          <a:stretch>
            <a:fillRect/>
          </a:stretch>
        </p:blipFill>
        <p:spPr>
          <a:xfrm>
            <a:off x="-7841058" y="-3593833"/>
            <a:ext cx="13937058" cy="10451833"/>
          </a:xfrm>
          <a:prstGeom prst="rect">
            <a:avLst/>
          </a:prstGeom>
        </p:spPr>
      </p:pic>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34000"/>
                    </a14:imgEffect>
                    <a14:imgEffect>
                      <a14:saturation sat="400000"/>
                    </a14:imgEffect>
                  </a14:imgLayer>
                </a14:imgProps>
              </a:ext>
              <a:ext uri="{28A0092B-C50C-407E-A947-70E740481C1C}">
                <a14:useLocalDpi xmlns:a14="http://schemas.microsoft.com/office/drawing/2010/main" val="0"/>
              </a:ext>
            </a:extLst>
          </a:blip>
          <a:srcRect l="7533" t="396" r="29514" b="396"/>
          <a:stretch/>
        </p:blipFill>
        <p:spPr>
          <a:xfrm>
            <a:off x="12856915" y="-444219"/>
            <a:ext cx="6109677" cy="6858000"/>
          </a:xfrm>
          <a:prstGeom prst="rect">
            <a:avLst/>
          </a:prstGeom>
        </p:spPr>
      </p:pic>
      <p:sp>
        <p:nvSpPr>
          <p:cNvPr id="2" name="Title 1"/>
          <p:cNvSpPr>
            <a:spLocks noGrp="1"/>
          </p:cNvSpPr>
          <p:nvPr>
            <p:ph type="title"/>
          </p:nvPr>
        </p:nvSpPr>
        <p:spPr>
          <a:xfrm>
            <a:off x="6527800" y="549276"/>
            <a:ext cx="4968874" cy="935038"/>
          </a:xfrm>
        </p:spPr>
        <p:txBody>
          <a:bodyPr>
            <a:normAutofit/>
          </a:bodyPr>
          <a:lstStyle/>
          <a:p>
            <a:r>
              <a:rPr lang="en-IN" sz="4800" dirty="0" smtClean="0">
                <a:latin typeface="Playfair Display Bold" pitchFamily="2" charset="0"/>
              </a:rPr>
              <a:t>Dashboard</a:t>
            </a:r>
            <a:endParaRPr lang="en-IN" sz="4800" dirty="0"/>
          </a:p>
        </p:txBody>
      </p:sp>
      <p:sp>
        <p:nvSpPr>
          <p:cNvPr id="3" name="Content Placeholder 2"/>
          <p:cNvSpPr>
            <a:spLocks noGrp="1"/>
          </p:cNvSpPr>
          <p:nvPr>
            <p:ph sz="half" idx="1"/>
          </p:nvPr>
        </p:nvSpPr>
        <p:spPr>
          <a:xfrm>
            <a:off x="6527800" y="1773237"/>
            <a:ext cx="4968874" cy="4535487"/>
          </a:xfrm>
        </p:spPr>
        <p:txBody>
          <a:bodyPr>
            <a:noAutofit/>
          </a:bodyPr>
          <a:lstStyle/>
          <a:p>
            <a:pPr marL="0" indent="0" algn="just">
              <a:buNone/>
            </a:pPr>
            <a:r>
              <a:rPr lang="en-US" sz="1600" dirty="0">
                <a:latin typeface="Open Sans" pitchFamily="2" charset="0"/>
                <a:ea typeface="Open Sans" pitchFamily="2" charset="0"/>
                <a:cs typeface="Open Sans" pitchFamily="2" charset="0"/>
              </a:rPr>
              <a:t>The link provided contains an interactive </a:t>
            </a:r>
            <a:r>
              <a:rPr lang="en-US" sz="1600" dirty="0" err="1">
                <a:latin typeface="Open Sans" pitchFamily="2" charset="0"/>
                <a:ea typeface="Open Sans" pitchFamily="2" charset="0"/>
                <a:cs typeface="Open Sans" pitchFamily="2" charset="0"/>
              </a:rPr>
              <a:t>Cognos</a:t>
            </a:r>
            <a:r>
              <a:rPr lang="en-US" sz="1600" dirty="0">
                <a:latin typeface="Open Sans" pitchFamily="2" charset="0"/>
                <a:ea typeface="Open Sans" pitchFamily="2" charset="0"/>
                <a:cs typeface="Open Sans" pitchFamily="2" charset="0"/>
              </a:rPr>
              <a:t> dashboard that </a:t>
            </a:r>
            <a:r>
              <a:rPr lang="en-US" sz="1600" dirty="0" smtClean="0">
                <a:latin typeface="Open Sans" pitchFamily="2" charset="0"/>
                <a:ea typeface="Open Sans" pitchFamily="2" charset="0"/>
                <a:cs typeface="Open Sans" pitchFamily="2" charset="0"/>
              </a:rPr>
              <a:t>summarizes:</a:t>
            </a:r>
          </a:p>
          <a:p>
            <a:pPr algn="just"/>
            <a:r>
              <a:rPr lang="en-US" sz="1600" dirty="0">
                <a:latin typeface="Open Sans" pitchFamily="2" charset="0"/>
                <a:ea typeface="Open Sans" pitchFamily="2" charset="0"/>
                <a:cs typeface="Open Sans" pitchFamily="2" charset="0"/>
              </a:rPr>
              <a:t>C</a:t>
            </a:r>
            <a:r>
              <a:rPr lang="en-US" sz="1600" dirty="0" smtClean="0">
                <a:latin typeface="Open Sans" pitchFamily="2" charset="0"/>
                <a:ea typeface="Open Sans" pitchFamily="2" charset="0"/>
                <a:cs typeface="Open Sans" pitchFamily="2" charset="0"/>
              </a:rPr>
              <a:t>urrent </a:t>
            </a:r>
            <a:r>
              <a:rPr lang="en-US" sz="1600" dirty="0">
                <a:latin typeface="Open Sans" pitchFamily="2" charset="0"/>
                <a:ea typeface="Open Sans" pitchFamily="2" charset="0"/>
                <a:cs typeface="Open Sans" pitchFamily="2" charset="0"/>
              </a:rPr>
              <a:t>technology </a:t>
            </a:r>
            <a:r>
              <a:rPr lang="en-US" sz="1600" dirty="0" smtClean="0">
                <a:latin typeface="Open Sans" pitchFamily="2" charset="0"/>
                <a:ea typeface="Open Sans" pitchFamily="2" charset="0"/>
                <a:cs typeface="Open Sans" pitchFamily="2" charset="0"/>
              </a:rPr>
              <a:t>trends</a:t>
            </a:r>
          </a:p>
          <a:p>
            <a:pPr algn="just"/>
            <a:r>
              <a:rPr lang="en-US" sz="1600" dirty="0" smtClean="0">
                <a:latin typeface="Open Sans" pitchFamily="2" charset="0"/>
                <a:ea typeface="Open Sans" pitchFamily="2" charset="0"/>
                <a:cs typeface="Open Sans" pitchFamily="2" charset="0"/>
              </a:rPr>
              <a:t>Future </a:t>
            </a:r>
            <a:r>
              <a:rPr lang="en-US" sz="1600" dirty="0">
                <a:latin typeface="Open Sans" pitchFamily="2" charset="0"/>
                <a:ea typeface="Open Sans" pitchFamily="2" charset="0"/>
                <a:cs typeface="Open Sans" pitchFamily="2" charset="0"/>
              </a:rPr>
              <a:t>technology trends, and </a:t>
            </a:r>
            <a:endParaRPr lang="en-US" sz="1600" dirty="0" smtClean="0">
              <a:latin typeface="Open Sans" pitchFamily="2" charset="0"/>
              <a:ea typeface="Open Sans" pitchFamily="2" charset="0"/>
              <a:cs typeface="Open Sans" pitchFamily="2" charset="0"/>
            </a:endParaRPr>
          </a:p>
          <a:p>
            <a:pPr algn="just"/>
            <a:r>
              <a:rPr lang="en-US" sz="1600" dirty="0" smtClean="0">
                <a:latin typeface="Open Sans" pitchFamily="2" charset="0"/>
                <a:ea typeface="Open Sans" pitchFamily="2" charset="0"/>
                <a:cs typeface="Open Sans" pitchFamily="2" charset="0"/>
              </a:rPr>
              <a:t>Demographics </a:t>
            </a:r>
            <a:r>
              <a:rPr lang="en-US" sz="1600" dirty="0">
                <a:latin typeface="Open Sans" pitchFamily="2" charset="0"/>
                <a:ea typeface="Open Sans" pitchFamily="2" charset="0"/>
                <a:cs typeface="Open Sans" pitchFamily="2" charset="0"/>
              </a:rPr>
              <a:t>of survey respondents. </a:t>
            </a:r>
            <a:endParaRPr lang="en-US" sz="1600" dirty="0" smtClean="0">
              <a:latin typeface="Open Sans" pitchFamily="2" charset="0"/>
              <a:ea typeface="Open Sans" pitchFamily="2" charset="0"/>
              <a:cs typeface="Open Sans" pitchFamily="2" charset="0"/>
            </a:endParaRPr>
          </a:p>
          <a:p>
            <a:pPr marL="0" indent="0" algn="just">
              <a:buNone/>
            </a:pPr>
            <a:endParaRPr lang="en-US" sz="1600" dirty="0" smtClean="0">
              <a:latin typeface="Open Sans" pitchFamily="2" charset="0"/>
              <a:ea typeface="Open Sans" pitchFamily="2" charset="0"/>
              <a:cs typeface="Open Sans" pitchFamily="2" charset="0"/>
            </a:endParaRPr>
          </a:p>
          <a:p>
            <a:pPr marL="0" indent="0" algn="ctr">
              <a:buNone/>
            </a:pPr>
            <a:r>
              <a:rPr lang="en-US" sz="2000" dirty="0" smtClean="0">
                <a:latin typeface="Open Sans ExtraBold" pitchFamily="2" charset="0"/>
                <a:ea typeface="Open Sans ExtraBold" pitchFamily="2" charset="0"/>
                <a:cs typeface="Open Sans ExtraBold" pitchFamily="2" charset="0"/>
                <a:hlinkClick r:id="rId5"/>
              </a:rPr>
              <a:t>OPEN COGNOS DASHBOARD</a:t>
            </a:r>
            <a:endParaRPr lang="en-US" sz="2000" dirty="0" smtClean="0">
              <a:latin typeface="Open Sans ExtraBold" pitchFamily="2" charset="0"/>
              <a:ea typeface="Open Sans ExtraBold" pitchFamily="2" charset="0"/>
              <a:cs typeface="Open Sans ExtraBold" pitchFamily="2" charset="0"/>
            </a:endParaRPr>
          </a:p>
          <a:p>
            <a:pPr marL="0" indent="0" algn="just">
              <a:buNone/>
            </a:pPr>
            <a:endParaRPr lang="en-US" sz="1600" dirty="0" smtClean="0">
              <a:latin typeface="Open Sans" pitchFamily="2" charset="0"/>
              <a:ea typeface="Open Sans" pitchFamily="2" charset="0"/>
              <a:cs typeface="Open Sans" pitchFamily="2" charset="0"/>
            </a:endParaRPr>
          </a:p>
          <a:p>
            <a:pPr marL="0" indent="0" algn="just">
              <a:buNone/>
            </a:pPr>
            <a:r>
              <a:rPr lang="en-US" sz="1600" dirty="0" smtClean="0">
                <a:latin typeface="Open Sans" pitchFamily="2" charset="0"/>
                <a:ea typeface="Open Sans" pitchFamily="2" charset="0"/>
                <a:cs typeface="Open Sans" pitchFamily="2" charset="0"/>
              </a:rPr>
              <a:t>The </a:t>
            </a:r>
            <a:r>
              <a:rPr lang="en-US" sz="1600" dirty="0">
                <a:latin typeface="Open Sans" pitchFamily="2" charset="0"/>
                <a:ea typeface="Open Sans" pitchFamily="2" charset="0"/>
                <a:cs typeface="Open Sans" pitchFamily="2" charset="0"/>
              </a:rPr>
              <a:t>next three slides show static screenshots of the dashboard.</a:t>
            </a:r>
            <a:endParaRPr lang="en-IN" sz="16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14" name="Rectangle 13"/>
          <p:cNvSpPr/>
          <p:nvPr/>
        </p:nvSpPr>
        <p:spPr>
          <a:xfrm>
            <a:off x="-2328936" y="-315416"/>
            <a:ext cx="8424936" cy="7272808"/>
          </a:xfrm>
          <a:prstGeom prst="rect">
            <a:avLst/>
          </a:prstGeom>
          <a:solidFill>
            <a:srgbClr val="0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37681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6" name="Rectangle 5"/>
          <p:cNvSpPr/>
          <p:nvPr/>
        </p:nvSpPr>
        <p:spPr>
          <a:xfrm>
            <a:off x="0" y="0"/>
            <a:ext cx="695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315416"/>
            <a:ext cx="11724008" cy="7272548"/>
          </a:xfrm>
          <a:prstGeom prst="rect">
            <a:avLst/>
          </a:prstGeom>
        </p:spPr>
      </p:pic>
      <p:sp>
        <p:nvSpPr>
          <p:cNvPr id="2" name="Title 1"/>
          <p:cNvSpPr>
            <a:spLocks noGrp="1"/>
          </p:cNvSpPr>
          <p:nvPr>
            <p:ph type="title"/>
          </p:nvPr>
        </p:nvSpPr>
        <p:spPr>
          <a:xfrm rot="16200000">
            <a:off x="-2930408" y="3273602"/>
            <a:ext cx="6514808" cy="653988"/>
          </a:xfrm>
        </p:spPr>
        <p:txBody>
          <a:bodyPr>
            <a:normAutofit/>
          </a:bodyPr>
          <a:lstStyle/>
          <a:p>
            <a:pPr algn="r"/>
            <a:r>
              <a:rPr lang="en-IN" sz="2800" dirty="0" smtClean="0">
                <a:solidFill>
                  <a:srgbClr val="FFFFFF"/>
                </a:solidFill>
                <a:latin typeface="Playfair Display Bold" pitchFamily="2" charset="0"/>
              </a:rPr>
              <a:t>Dashboard Tab 1</a:t>
            </a:r>
            <a:endParaRPr lang="en-IN" sz="2800" dirty="0">
              <a:solidFill>
                <a:srgbClr val="FFFFFF"/>
              </a:solidFill>
            </a:endParaRPr>
          </a:p>
        </p:txBody>
      </p:sp>
    </p:spTree>
    <p:extLst>
      <p:ext uri="{BB962C8B-B14F-4D97-AF65-F5344CB8AC3E}">
        <p14:creationId xmlns:p14="http://schemas.microsoft.com/office/powerpoint/2010/main" val="158893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6" name="Rectangle 5"/>
          <p:cNvSpPr/>
          <p:nvPr/>
        </p:nvSpPr>
        <p:spPr>
          <a:xfrm>
            <a:off x="0" y="0"/>
            <a:ext cx="695325"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rot="16200000">
            <a:off x="-2934664" y="3269346"/>
            <a:ext cx="6523319" cy="653988"/>
          </a:xfrm>
        </p:spPr>
        <p:txBody>
          <a:bodyPr>
            <a:normAutofit/>
          </a:bodyPr>
          <a:lstStyle/>
          <a:p>
            <a:pPr algn="r"/>
            <a:r>
              <a:rPr lang="en-IN" sz="2800" dirty="0" smtClean="0">
                <a:solidFill>
                  <a:srgbClr val="FFFFFF"/>
                </a:solidFill>
                <a:latin typeface="Playfair Display Bold" pitchFamily="2" charset="0"/>
              </a:rPr>
              <a:t>Dashboard Tab 2</a:t>
            </a:r>
            <a:endParaRPr lang="en-IN" sz="2800" dirty="0">
              <a:solidFill>
                <a:srgbClr val="FFFF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375" y="-354817"/>
            <a:ext cx="11880345" cy="7301460"/>
          </a:xfrm>
          <a:prstGeom prst="rect">
            <a:avLst/>
          </a:prstGeom>
        </p:spPr>
      </p:pic>
    </p:spTree>
    <p:extLst>
      <p:ext uri="{BB962C8B-B14F-4D97-AF65-F5344CB8AC3E}">
        <p14:creationId xmlns:p14="http://schemas.microsoft.com/office/powerpoint/2010/main" val="449020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6" name="Rectangle 5"/>
          <p:cNvSpPr/>
          <p:nvPr/>
        </p:nvSpPr>
        <p:spPr>
          <a:xfrm>
            <a:off x="0" y="0"/>
            <a:ext cx="695325"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rot="16200000">
            <a:off x="-2930408" y="3273602"/>
            <a:ext cx="6514808" cy="653988"/>
          </a:xfrm>
        </p:spPr>
        <p:txBody>
          <a:bodyPr>
            <a:normAutofit/>
          </a:bodyPr>
          <a:lstStyle/>
          <a:p>
            <a:pPr algn="r"/>
            <a:r>
              <a:rPr lang="en-IN" sz="2800" dirty="0" smtClean="0">
                <a:solidFill>
                  <a:srgbClr val="FFFFFF"/>
                </a:solidFill>
                <a:latin typeface="Playfair Display Bold" pitchFamily="2" charset="0"/>
              </a:rPr>
              <a:t>Dashboard Tab 3</a:t>
            </a:r>
            <a:endParaRPr lang="en-IN" sz="2800" dirty="0">
              <a:solidFill>
                <a:srgbClr val="FFFF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819472"/>
            <a:ext cx="11764009" cy="7787528"/>
          </a:xfrm>
          <a:prstGeom prst="rect">
            <a:avLst/>
          </a:prstGeom>
        </p:spPr>
      </p:pic>
    </p:spTree>
    <p:extLst>
      <p:ext uri="{BB962C8B-B14F-4D97-AF65-F5344CB8AC3E}">
        <p14:creationId xmlns:p14="http://schemas.microsoft.com/office/powerpoint/2010/main" val="3687308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3551" t="-392" r="17998" b="392"/>
          <a:stretch/>
        </p:blipFill>
        <p:spPr>
          <a:xfrm>
            <a:off x="6095719" y="-199174"/>
            <a:ext cx="7273090" cy="7083499"/>
          </a:xfrm>
          <a:prstGeom prst="rect">
            <a:avLst/>
          </a:prstGeom>
        </p:spPr>
      </p:pic>
      <p:sp>
        <p:nvSpPr>
          <p:cNvPr id="16" name="Rectangle 15"/>
          <p:cNvSpPr/>
          <p:nvPr/>
        </p:nvSpPr>
        <p:spPr>
          <a:xfrm>
            <a:off x="6096000" y="-99392"/>
            <a:ext cx="8424936" cy="7272808"/>
          </a:xfrm>
          <a:prstGeom prst="rect">
            <a:avLst/>
          </a:prstGeom>
          <a:solidFill>
            <a:srgbClr val="0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695325" y="549276"/>
            <a:ext cx="10801350" cy="935038"/>
          </a:xfrm>
        </p:spPr>
        <p:txBody>
          <a:bodyPr>
            <a:normAutofit/>
          </a:bodyPr>
          <a:lstStyle/>
          <a:p>
            <a:r>
              <a:rPr lang="en-IN" sz="4800" dirty="0" smtClean="0">
                <a:latin typeface="Playfair Display Bold" pitchFamily="2" charset="0"/>
              </a:rPr>
              <a:t>Discussion</a:t>
            </a:r>
            <a:endParaRPr lang="en-IN" sz="4800" dirty="0"/>
          </a:p>
        </p:txBody>
      </p:sp>
      <p:sp>
        <p:nvSpPr>
          <p:cNvPr id="3" name="Content Placeholder 2"/>
          <p:cNvSpPr>
            <a:spLocks noGrp="1"/>
          </p:cNvSpPr>
          <p:nvPr>
            <p:ph sz="half" idx="1"/>
          </p:nvPr>
        </p:nvSpPr>
        <p:spPr>
          <a:xfrm>
            <a:off x="695324" y="1773239"/>
            <a:ext cx="4968876" cy="4535486"/>
          </a:xfrm>
        </p:spPr>
        <p:txBody>
          <a:bodyPr>
            <a:noAutofit/>
          </a:bodyPr>
          <a:lstStyle/>
          <a:p>
            <a:pPr marL="0" indent="0" algn="just">
              <a:buNone/>
            </a:pPr>
            <a:r>
              <a:rPr lang="en-US" sz="1600" dirty="0">
                <a:latin typeface="Open Sans" pitchFamily="2" charset="0"/>
                <a:ea typeface="Open Sans" pitchFamily="2" charset="0"/>
                <a:cs typeface="Open Sans" pitchFamily="2" charset="0"/>
              </a:rPr>
              <a:t>The findings provide insights into:</a:t>
            </a:r>
          </a:p>
          <a:p>
            <a:pPr marL="0" indent="0" algn="just">
              <a:buNone/>
            </a:pPr>
            <a:endParaRPr lang="en-US" sz="1600" dirty="0">
              <a:latin typeface="Open Sans" pitchFamily="2" charset="0"/>
              <a:ea typeface="Open Sans" pitchFamily="2" charset="0"/>
              <a:cs typeface="Open Sans" pitchFamily="2" charset="0"/>
            </a:endParaRPr>
          </a:p>
          <a:p>
            <a:pPr algn="just"/>
            <a:r>
              <a:rPr lang="en-US" sz="1600" dirty="0">
                <a:latin typeface="Open Sans" pitchFamily="2" charset="0"/>
                <a:ea typeface="Open Sans" pitchFamily="2" charset="0"/>
                <a:cs typeface="Open Sans" pitchFamily="2" charset="0"/>
              </a:rPr>
              <a:t>The most in-demand developer technologies</a:t>
            </a:r>
          </a:p>
          <a:p>
            <a:pPr algn="just"/>
            <a:r>
              <a:rPr lang="en-US" sz="1600" dirty="0">
                <a:latin typeface="Open Sans" pitchFamily="2" charset="0"/>
                <a:ea typeface="Open Sans" pitchFamily="2" charset="0"/>
                <a:cs typeface="Open Sans" pitchFamily="2" charset="0"/>
              </a:rPr>
              <a:t>The technologies that prospective developers and data professionals should learn</a:t>
            </a:r>
          </a:p>
          <a:p>
            <a:pPr algn="just"/>
            <a:r>
              <a:rPr lang="en-US" sz="1600" dirty="0">
                <a:latin typeface="Open Sans" pitchFamily="2" charset="0"/>
                <a:ea typeface="Open Sans" pitchFamily="2" charset="0"/>
                <a:cs typeface="Open Sans" pitchFamily="2" charset="0"/>
              </a:rPr>
              <a:t>The technologies that educators should focus on teaching in the future</a:t>
            </a:r>
          </a:p>
          <a:p>
            <a:pPr algn="just"/>
            <a:r>
              <a:rPr lang="en-US" sz="1600" dirty="0">
                <a:latin typeface="Open Sans" pitchFamily="2" charset="0"/>
                <a:ea typeface="Open Sans" pitchFamily="2" charset="0"/>
                <a:cs typeface="Open Sans" pitchFamily="2" charset="0"/>
              </a:rPr>
              <a:t>The distribution of annual compensation for developers</a:t>
            </a:r>
          </a:p>
          <a:p>
            <a:pPr algn="just"/>
            <a:r>
              <a:rPr lang="en-US" sz="1600" dirty="0">
                <a:latin typeface="Open Sans" pitchFamily="2" charset="0"/>
                <a:ea typeface="Open Sans" pitchFamily="2" charset="0"/>
                <a:cs typeface="Open Sans" pitchFamily="2" charset="0"/>
              </a:rPr>
              <a:t>The demographic of developers and whether there is a gender representation gap</a:t>
            </a:r>
            <a:endParaRPr lang="en-IN" sz="1600" dirty="0">
              <a:latin typeface="Open Sans" pitchFamily="2" charset="0"/>
              <a:ea typeface="Open Sans" pitchFamily="2" charset="0"/>
              <a:cs typeface="Open Sans" pitchFamily="2" charset="0"/>
            </a:endParaRPr>
          </a:p>
        </p:txBody>
      </p:sp>
      <p:grpSp>
        <p:nvGrpSpPr>
          <p:cNvPr id="14" name="Group 13"/>
          <p:cNvGrpSpPr/>
          <p:nvPr/>
        </p:nvGrpSpPr>
        <p:grpSpPr>
          <a:xfrm>
            <a:off x="7781970" y="182281"/>
            <a:ext cx="3751938" cy="373288"/>
            <a:chOff x="7781970" y="182281"/>
            <a:chExt cx="3751938" cy="373288"/>
          </a:xfrm>
          <a:solidFill>
            <a:srgbClr val="E7E6E6">
              <a:alpha val="67059"/>
            </a:srgbClr>
          </a:solidFill>
        </p:grpSpPr>
        <p:sp>
          <p:nvSpPr>
            <p:cNvPr id="15" name="Pentagon 2"/>
            <p:cNvSpPr/>
            <p:nvPr/>
          </p:nvSpPr>
          <p:spPr>
            <a:xfrm>
              <a:off x="7781970"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17" name="Chevron 23"/>
            <p:cNvSpPr/>
            <p:nvPr/>
          </p:nvSpPr>
          <p:spPr>
            <a:xfrm>
              <a:off x="8328248" y="186650"/>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8" name="Chevron 27"/>
            <p:cNvSpPr/>
            <p:nvPr/>
          </p:nvSpPr>
          <p:spPr>
            <a:xfrm>
              <a:off x="8874526" y="194934"/>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rgbClr val="000000"/>
                  </a:solidFill>
                  <a:latin typeface="Open Sans Condensed" pitchFamily="2" charset="0"/>
                  <a:ea typeface="Open Sans Condensed" pitchFamily="2" charset="0"/>
                  <a:cs typeface="Open Sans Condensed" pitchFamily="2" charset="0"/>
                </a:rPr>
                <a:t>3</a:t>
              </a:r>
              <a:endParaRPr lang="en-IN" dirty="0">
                <a:solidFill>
                  <a:srgbClr val="000000"/>
                </a:solidFill>
                <a:latin typeface="Open Sans Condensed" pitchFamily="2" charset="0"/>
                <a:ea typeface="Open Sans Condensed" pitchFamily="2" charset="0"/>
                <a:cs typeface="Open Sans Condensed" pitchFamily="2" charset="0"/>
              </a:endParaRPr>
            </a:p>
          </p:txBody>
        </p:sp>
        <p:sp>
          <p:nvSpPr>
            <p:cNvPr id="19" name="Chevron 28"/>
            <p:cNvSpPr/>
            <p:nvPr/>
          </p:nvSpPr>
          <p:spPr>
            <a:xfrm>
              <a:off x="9420804" y="190792"/>
              <a:ext cx="474270" cy="360635"/>
            </a:xfrm>
            <a:prstGeom prst="rect">
              <a:avLst/>
            </a:prstGeom>
            <a:solidFill>
              <a:schemeClr val="bg1">
                <a:lumMod val="6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0" name="Chevron 29"/>
            <p:cNvSpPr/>
            <p:nvPr/>
          </p:nvSpPr>
          <p:spPr>
            <a:xfrm>
              <a:off x="9967082" y="186648"/>
              <a:ext cx="474270" cy="360635"/>
            </a:xfrm>
            <a:prstGeom prst="rect">
              <a:avLst/>
            </a:prstGeom>
            <a:solidFill>
              <a:schemeClr val="bg2">
                <a:lumMod val="50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bg1"/>
                  </a:solidFill>
                  <a:latin typeface="Open Sans Condensed" pitchFamily="2" charset="0"/>
                  <a:ea typeface="Open Sans Condensed" pitchFamily="2" charset="0"/>
                  <a:cs typeface="Open Sans Condensed" pitchFamily="2" charset="0"/>
                </a:rPr>
                <a:t>5</a:t>
              </a:r>
              <a:endParaRPr lang="en-IN" dirty="0">
                <a:solidFill>
                  <a:schemeClr val="bg1"/>
                </a:solidFill>
                <a:latin typeface="Open Sans Condensed" pitchFamily="2" charset="0"/>
                <a:ea typeface="Open Sans Condensed" pitchFamily="2" charset="0"/>
                <a:cs typeface="Open Sans Condensed" pitchFamily="2" charset="0"/>
              </a:endParaRPr>
            </a:p>
          </p:txBody>
        </p:sp>
        <p:sp>
          <p:nvSpPr>
            <p:cNvPr id="21" name="Chevron 30"/>
            <p:cNvSpPr/>
            <p:nvPr/>
          </p:nvSpPr>
          <p:spPr>
            <a:xfrm>
              <a:off x="10513360" y="182506"/>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0" name="Chevron 31"/>
            <p:cNvSpPr/>
            <p:nvPr/>
          </p:nvSpPr>
          <p:spPr>
            <a:xfrm>
              <a:off x="11059638" y="182281"/>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324857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normAutofit/>
          </a:bodyPr>
          <a:lstStyle/>
          <a:p>
            <a:r>
              <a:rPr lang="en-IN" sz="4800" dirty="0" smtClean="0">
                <a:solidFill>
                  <a:srgbClr val="000000"/>
                </a:solidFill>
                <a:latin typeface="Playfair Display Bold" pitchFamily="2" charset="0"/>
              </a:rPr>
              <a:t>Overall Findings  &amp;  Implications</a:t>
            </a:r>
            <a:endParaRPr lang="en-IN" sz="4800" dirty="0">
              <a:solidFill>
                <a:srgbClr val="000000"/>
              </a:solidFill>
            </a:endParaRPr>
          </a:p>
        </p:txBody>
      </p:sp>
      <p:sp>
        <p:nvSpPr>
          <p:cNvPr id="3" name="Content Placeholder 2"/>
          <p:cNvSpPr>
            <a:spLocks noGrp="1"/>
          </p:cNvSpPr>
          <p:nvPr>
            <p:ph sz="half" idx="1"/>
          </p:nvPr>
        </p:nvSpPr>
        <p:spPr>
          <a:xfrm>
            <a:off x="695324" y="1773239"/>
            <a:ext cx="4968876" cy="4535486"/>
          </a:xfrm>
        </p:spPr>
        <p:txBody>
          <a:bodyPr>
            <a:noAutofit/>
          </a:bodyPr>
          <a:lstStyle/>
          <a:p>
            <a:pPr marL="0" indent="0" algn="just">
              <a:buNone/>
            </a:pPr>
            <a:r>
              <a:rPr lang="en-US" sz="1800" b="1" dirty="0" smtClean="0">
                <a:solidFill>
                  <a:srgbClr val="000000"/>
                </a:solidFill>
                <a:latin typeface="Open Sans" pitchFamily="2" charset="0"/>
                <a:ea typeface="Open Sans" pitchFamily="2" charset="0"/>
                <a:cs typeface="Open Sans" pitchFamily="2" charset="0"/>
              </a:rPr>
              <a:t>Findings:</a:t>
            </a:r>
          </a:p>
          <a:p>
            <a:pPr algn="just"/>
            <a:r>
              <a:rPr lang="en-US" sz="1600" dirty="0" err="1" smtClean="0">
                <a:solidFill>
                  <a:srgbClr val="000000"/>
                </a:solidFill>
                <a:latin typeface="Open Sans" pitchFamily="2" charset="0"/>
                <a:ea typeface="Open Sans" pitchFamily="2" charset="0"/>
                <a:cs typeface="Open Sans" pitchFamily="2" charset="0"/>
              </a:rPr>
              <a:t>Javascript</a:t>
            </a:r>
            <a:r>
              <a:rPr lang="en-US" sz="1600" dirty="0" smtClean="0">
                <a:solidFill>
                  <a:srgbClr val="000000"/>
                </a:solidFill>
                <a:latin typeface="Open Sans" pitchFamily="2" charset="0"/>
                <a:ea typeface="Open Sans" pitchFamily="2" charset="0"/>
                <a:cs typeface="Open Sans" pitchFamily="2" charset="0"/>
              </a:rPr>
              <a:t> </a:t>
            </a:r>
            <a:r>
              <a:rPr lang="en-US" sz="1600" dirty="0">
                <a:solidFill>
                  <a:srgbClr val="000000"/>
                </a:solidFill>
                <a:latin typeface="Open Sans" pitchFamily="2" charset="0"/>
                <a:ea typeface="Open Sans" pitchFamily="2" charset="0"/>
                <a:cs typeface="Open Sans" pitchFamily="2" charset="0"/>
              </a:rPr>
              <a:t>and HTML/CSS continue to have high usage and interest, with Typescript also gaining interest.</a:t>
            </a:r>
          </a:p>
          <a:p>
            <a:pPr algn="just"/>
            <a:r>
              <a:rPr lang="en-US" sz="1600" dirty="0">
                <a:solidFill>
                  <a:srgbClr val="000000"/>
                </a:solidFill>
                <a:latin typeface="Open Sans" pitchFamily="2" charset="0"/>
                <a:ea typeface="Open Sans" pitchFamily="2" charset="0"/>
                <a:cs typeface="Open Sans" pitchFamily="2" charset="0"/>
              </a:rPr>
              <a:t>Python is seeing increasing interest.</a:t>
            </a:r>
          </a:p>
          <a:p>
            <a:pPr algn="just"/>
            <a:r>
              <a:rPr lang="en-US" sz="1600" dirty="0">
                <a:solidFill>
                  <a:srgbClr val="000000"/>
                </a:solidFill>
                <a:latin typeface="Open Sans" pitchFamily="2" charset="0"/>
                <a:ea typeface="Open Sans" pitchFamily="2" charset="0"/>
                <a:cs typeface="Open Sans" pitchFamily="2" charset="0"/>
              </a:rPr>
              <a:t>SQL remains highly used and popular, with PostgreSQL becoming the most desired database program for the future, despite MySQL having the highest usage in 2019.</a:t>
            </a:r>
          </a:p>
          <a:p>
            <a:pPr algn="just"/>
            <a:r>
              <a:rPr lang="en-US" sz="1600" dirty="0">
                <a:solidFill>
                  <a:srgbClr val="000000"/>
                </a:solidFill>
                <a:latin typeface="Open Sans" pitchFamily="2" charset="0"/>
                <a:ea typeface="Open Sans" pitchFamily="2" charset="0"/>
                <a:cs typeface="Open Sans" pitchFamily="2" charset="0"/>
              </a:rPr>
              <a:t>NoSQL databases, particularly MongoDB, are gaining interest.</a:t>
            </a:r>
          </a:p>
          <a:p>
            <a:pPr algn="just"/>
            <a:r>
              <a:rPr lang="en-US" sz="1600" dirty="0">
                <a:solidFill>
                  <a:srgbClr val="000000"/>
                </a:solidFill>
                <a:latin typeface="Open Sans" pitchFamily="2" charset="0"/>
                <a:ea typeface="Open Sans" pitchFamily="2" charset="0"/>
                <a:cs typeface="Open Sans" pitchFamily="2" charset="0"/>
              </a:rPr>
              <a:t>Despite slightly higher median compensation for women, there is still a severe gender representation gap in technology.</a:t>
            </a:r>
          </a:p>
          <a:p>
            <a:pPr algn="just"/>
            <a:r>
              <a:rPr lang="en-US" sz="1600" dirty="0">
                <a:solidFill>
                  <a:srgbClr val="000000"/>
                </a:solidFill>
                <a:latin typeface="Open Sans" pitchFamily="2" charset="0"/>
                <a:ea typeface="Open Sans" pitchFamily="2" charset="0"/>
                <a:cs typeface="Open Sans" pitchFamily="2" charset="0"/>
              </a:rPr>
              <a:t>There is a technology divide between countries.</a:t>
            </a:r>
            <a:endParaRPr lang="en-IN" sz="1600" dirty="0">
              <a:solidFill>
                <a:srgbClr val="000000"/>
              </a:solidFill>
              <a:latin typeface="Open Sans" pitchFamily="2" charset="0"/>
              <a:ea typeface="Open Sans" pitchFamily="2" charset="0"/>
              <a:cs typeface="Open Sans" pitchFamily="2" charset="0"/>
            </a:endParaRPr>
          </a:p>
        </p:txBody>
      </p:sp>
      <p:grpSp>
        <p:nvGrpSpPr>
          <p:cNvPr id="13" name="Group 12"/>
          <p:cNvGrpSpPr/>
          <p:nvPr/>
        </p:nvGrpSpPr>
        <p:grpSpPr>
          <a:xfrm>
            <a:off x="7781970" y="182281"/>
            <a:ext cx="3751938" cy="373288"/>
            <a:chOff x="7781970" y="182281"/>
            <a:chExt cx="3751938" cy="373288"/>
          </a:xfrm>
        </p:grpSpPr>
        <p:sp>
          <p:nvSpPr>
            <p:cNvPr id="14"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15"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6"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7" name="Chevron 28"/>
            <p:cNvSpPr/>
            <p:nvPr/>
          </p:nvSpPr>
          <p:spPr>
            <a:xfrm>
              <a:off x="9420804" y="190792"/>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8" name="Chevron 29"/>
            <p:cNvSpPr/>
            <p:nvPr/>
          </p:nvSpPr>
          <p:spPr>
            <a:xfrm>
              <a:off x="9967082" y="186648"/>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9"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0"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5" name="Content Placeholder 4"/>
          <p:cNvSpPr>
            <a:spLocks noGrp="1"/>
          </p:cNvSpPr>
          <p:nvPr>
            <p:ph sz="half" idx="2"/>
          </p:nvPr>
        </p:nvSpPr>
        <p:spPr>
          <a:xfrm>
            <a:off x="6167437" y="1773238"/>
            <a:ext cx="5329237" cy="4535487"/>
          </a:xfrm>
        </p:spPr>
        <p:txBody>
          <a:bodyPr>
            <a:normAutofit/>
          </a:bodyPr>
          <a:lstStyle/>
          <a:p>
            <a:pPr marL="0" indent="0" algn="just">
              <a:buNone/>
            </a:pPr>
            <a:r>
              <a:rPr lang="en-US" sz="1800" b="1" dirty="0" smtClean="0">
                <a:solidFill>
                  <a:srgbClr val="000000"/>
                </a:solidFill>
                <a:latin typeface="Open Sans" pitchFamily="2" charset="0"/>
                <a:ea typeface="Open Sans" pitchFamily="2" charset="0"/>
                <a:cs typeface="Open Sans" pitchFamily="2" charset="0"/>
              </a:rPr>
              <a:t>Implications:</a:t>
            </a:r>
            <a:endParaRPr lang="en-US" sz="1600" b="1" dirty="0" smtClean="0">
              <a:solidFill>
                <a:srgbClr val="000000"/>
              </a:solidFill>
              <a:latin typeface="Open Sans" pitchFamily="2" charset="0"/>
              <a:ea typeface="Open Sans" pitchFamily="2" charset="0"/>
              <a:cs typeface="Open Sans" pitchFamily="2" charset="0"/>
            </a:endParaRPr>
          </a:p>
          <a:p>
            <a:pPr algn="just"/>
            <a:r>
              <a:rPr lang="en-US" sz="1600" dirty="0" smtClean="0">
                <a:solidFill>
                  <a:srgbClr val="000000"/>
                </a:solidFill>
                <a:latin typeface="Open Sans" pitchFamily="2" charset="0"/>
                <a:ea typeface="Open Sans" pitchFamily="2" charset="0"/>
                <a:cs typeface="Open Sans" pitchFamily="2" charset="0"/>
              </a:rPr>
              <a:t>Web </a:t>
            </a:r>
            <a:r>
              <a:rPr lang="en-US" sz="1600" dirty="0">
                <a:solidFill>
                  <a:srgbClr val="000000"/>
                </a:solidFill>
                <a:latin typeface="Open Sans" pitchFamily="2" charset="0"/>
                <a:ea typeface="Open Sans" pitchFamily="2" charset="0"/>
                <a:cs typeface="Open Sans" pitchFamily="2" charset="0"/>
              </a:rPr>
              <a:t>development remains a sought-after skill. Consider learning Typescript with </a:t>
            </a:r>
            <a:r>
              <a:rPr lang="en-US" sz="1600" dirty="0" err="1">
                <a:solidFill>
                  <a:srgbClr val="000000"/>
                </a:solidFill>
                <a:latin typeface="Open Sans" pitchFamily="2" charset="0"/>
                <a:ea typeface="Open Sans" pitchFamily="2" charset="0"/>
                <a:cs typeface="Open Sans" pitchFamily="2" charset="0"/>
              </a:rPr>
              <a:t>Javascript</a:t>
            </a:r>
            <a:r>
              <a:rPr lang="en-US" sz="1600" dirty="0">
                <a:solidFill>
                  <a:srgbClr val="000000"/>
                </a:solidFill>
                <a:latin typeface="Open Sans" pitchFamily="2" charset="0"/>
                <a:ea typeface="Open Sans" pitchFamily="2" charset="0"/>
                <a:cs typeface="Open Sans" pitchFamily="2" charset="0"/>
              </a:rPr>
              <a:t> and HTML/CSS.</a:t>
            </a:r>
          </a:p>
          <a:p>
            <a:pPr algn="just"/>
            <a:r>
              <a:rPr lang="en-US" sz="1600" dirty="0">
                <a:solidFill>
                  <a:srgbClr val="000000"/>
                </a:solidFill>
                <a:latin typeface="Open Sans" pitchFamily="2" charset="0"/>
                <a:ea typeface="Open Sans" pitchFamily="2" charset="0"/>
                <a:cs typeface="Open Sans" pitchFamily="2" charset="0"/>
              </a:rPr>
              <a:t>Data professionals should enhance competence with SQL and NoSQL database programs like MongoDB and Python for handling big data and performing AI and ML work.</a:t>
            </a:r>
          </a:p>
          <a:p>
            <a:pPr algn="just"/>
            <a:r>
              <a:rPr lang="en-US" sz="1600" dirty="0">
                <a:solidFill>
                  <a:srgbClr val="000000"/>
                </a:solidFill>
                <a:latin typeface="Open Sans" pitchFamily="2" charset="0"/>
                <a:ea typeface="Open Sans" pitchFamily="2" charset="0"/>
                <a:cs typeface="Open Sans" pitchFamily="2" charset="0"/>
              </a:rPr>
              <a:t>Businesses should adapt to evolving technology preferences in terms of talent acquisition and development.</a:t>
            </a:r>
          </a:p>
          <a:p>
            <a:pPr algn="just"/>
            <a:r>
              <a:rPr lang="en-US" sz="1600" dirty="0">
                <a:solidFill>
                  <a:srgbClr val="000000"/>
                </a:solidFill>
                <a:latin typeface="Open Sans" pitchFamily="2" charset="0"/>
                <a:ea typeface="Open Sans" pitchFamily="2" charset="0"/>
                <a:cs typeface="Open Sans" pitchFamily="2" charset="0"/>
              </a:rPr>
              <a:t>Policy makers, educators, and organizations should address the gender representation gap and technology divide between countries.</a:t>
            </a:r>
            <a:endParaRPr lang="en-IN" sz="1600" dirty="0">
              <a:solidFill>
                <a:srgbClr val="000000"/>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553811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089215" y="-182951"/>
            <a:ext cx="12205569" cy="8147865"/>
          </a:xfrm>
          <a:prstGeom prst="rect">
            <a:avLst/>
          </a:prstGeom>
        </p:spPr>
      </p:pic>
      <p:sp>
        <p:nvSpPr>
          <p:cNvPr id="2" name="Title 1"/>
          <p:cNvSpPr>
            <a:spLocks noGrp="1"/>
          </p:cNvSpPr>
          <p:nvPr>
            <p:ph type="title"/>
          </p:nvPr>
        </p:nvSpPr>
        <p:spPr>
          <a:xfrm>
            <a:off x="695325" y="549276"/>
            <a:ext cx="10801350" cy="935038"/>
          </a:xfrm>
        </p:spPr>
        <p:txBody>
          <a:bodyPr>
            <a:normAutofit/>
          </a:bodyPr>
          <a:lstStyle/>
          <a:p>
            <a:r>
              <a:rPr lang="en-IN" sz="4800" dirty="0" smtClean="0">
                <a:latin typeface="Playfair Display Bold" pitchFamily="2" charset="0"/>
              </a:rPr>
              <a:t>Conclusion</a:t>
            </a:r>
            <a:endParaRPr lang="en-IN" sz="4800" dirty="0"/>
          </a:p>
        </p:txBody>
      </p:sp>
      <p:sp>
        <p:nvSpPr>
          <p:cNvPr id="3" name="Content Placeholder 2"/>
          <p:cNvSpPr>
            <a:spLocks noGrp="1"/>
          </p:cNvSpPr>
          <p:nvPr>
            <p:ph sz="half" idx="1"/>
          </p:nvPr>
        </p:nvSpPr>
        <p:spPr>
          <a:xfrm>
            <a:off x="695324" y="1773239"/>
            <a:ext cx="4968876" cy="4392612"/>
          </a:xfrm>
        </p:spPr>
        <p:txBody>
          <a:bodyPr>
            <a:noAutofit/>
          </a:bodyPr>
          <a:lstStyle/>
          <a:p>
            <a:pPr marL="0" indent="0" algn="just">
              <a:buNone/>
            </a:pPr>
            <a:r>
              <a:rPr lang="en-US" sz="1600" dirty="0">
                <a:latin typeface="Open Sans" pitchFamily="2" charset="0"/>
                <a:ea typeface="Open Sans" pitchFamily="2" charset="0"/>
                <a:cs typeface="Open Sans" pitchFamily="2" charset="0"/>
              </a:rPr>
              <a:t>The findings from the survey provide valuable insights for various stakeholders, including current and aspiring developers, businesses, educators, and policy makers. </a:t>
            </a:r>
            <a:endParaRPr lang="en-US" sz="1600" dirty="0" smtClean="0">
              <a:latin typeface="Open Sans" pitchFamily="2" charset="0"/>
              <a:ea typeface="Open Sans" pitchFamily="2" charset="0"/>
              <a:cs typeface="Open Sans" pitchFamily="2" charset="0"/>
            </a:endParaRPr>
          </a:p>
          <a:p>
            <a:pPr marL="0" indent="0" algn="just">
              <a:buNone/>
            </a:pPr>
            <a:r>
              <a:rPr lang="en-US" sz="1600" dirty="0" smtClean="0">
                <a:latin typeface="Open Sans" pitchFamily="2" charset="0"/>
                <a:ea typeface="Open Sans" pitchFamily="2" charset="0"/>
                <a:cs typeface="Open Sans" pitchFamily="2" charset="0"/>
              </a:rPr>
              <a:t>Developers </a:t>
            </a:r>
            <a:r>
              <a:rPr lang="en-US" sz="1600" dirty="0">
                <a:latin typeface="Open Sans" pitchFamily="2" charset="0"/>
                <a:ea typeface="Open Sans" pitchFamily="2" charset="0"/>
                <a:cs typeface="Open Sans" pitchFamily="2" charset="0"/>
              </a:rPr>
              <a:t>should focus on enhancing their skills in high-demand technologies like Typescript, SQL, NoSQL, Python, and web development</a:t>
            </a:r>
            <a:r>
              <a:rPr lang="en-US" sz="1600" dirty="0" smtClean="0">
                <a:latin typeface="Open Sans" pitchFamily="2" charset="0"/>
                <a:ea typeface="Open Sans" pitchFamily="2" charset="0"/>
                <a:cs typeface="Open Sans" pitchFamily="2" charset="0"/>
              </a:rPr>
              <a:t>.</a:t>
            </a:r>
          </a:p>
          <a:p>
            <a:pPr marL="0" indent="0" algn="just">
              <a:buNone/>
            </a:pPr>
            <a:r>
              <a:rPr lang="en-US" sz="1600" dirty="0" smtClean="0">
                <a:latin typeface="Open Sans" pitchFamily="2" charset="0"/>
                <a:ea typeface="Open Sans" pitchFamily="2" charset="0"/>
                <a:cs typeface="Open Sans" pitchFamily="2" charset="0"/>
              </a:rPr>
              <a:t> </a:t>
            </a:r>
            <a:r>
              <a:rPr lang="en-US" sz="1600" dirty="0">
                <a:latin typeface="Open Sans" pitchFamily="2" charset="0"/>
                <a:ea typeface="Open Sans" pitchFamily="2" charset="0"/>
                <a:cs typeface="Open Sans" pitchFamily="2" charset="0"/>
              </a:rPr>
              <a:t>Businesses should adapt to changing technology preferences and focus on upskilling their talent accordingly. </a:t>
            </a:r>
            <a:endParaRPr lang="en-US" sz="1600" dirty="0" smtClean="0">
              <a:latin typeface="Open Sans" pitchFamily="2" charset="0"/>
              <a:ea typeface="Open Sans" pitchFamily="2" charset="0"/>
              <a:cs typeface="Open Sans" pitchFamily="2" charset="0"/>
            </a:endParaRPr>
          </a:p>
          <a:p>
            <a:pPr marL="0" indent="0" algn="just">
              <a:buNone/>
            </a:pPr>
            <a:r>
              <a:rPr lang="en-US" sz="1600" dirty="0" smtClean="0">
                <a:latin typeface="Open Sans" pitchFamily="2" charset="0"/>
                <a:ea typeface="Open Sans" pitchFamily="2" charset="0"/>
                <a:cs typeface="Open Sans" pitchFamily="2" charset="0"/>
              </a:rPr>
              <a:t>Educators </a:t>
            </a:r>
            <a:r>
              <a:rPr lang="en-US" sz="1600" dirty="0">
                <a:latin typeface="Open Sans" pitchFamily="2" charset="0"/>
                <a:ea typeface="Open Sans" pitchFamily="2" charset="0"/>
                <a:cs typeface="Open Sans" pitchFamily="2" charset="0"/>
              </a:rPr>
              <a:t>should place emphasis on teaching these high-demand technologies to prepare students for the job market. </a:t>
            </a:r>
            <a:endParaRPr lang="en-US" sz="1600" dirty="0" smtClean="0">
              <a:latin typeface="Open Sans" pitchFamily="2" charset="0"/>
              <a:ea typeface="Open Sans" pitchFamily="2" charset="0"/>
              <a:cs typeface="Open Sans" pitchFamily="2" charset="0"/>
            </a:endParaRPr>
          </a:p>
          <a:p>
            <a:pPr marL="0" indent="0" algn="just">
              <a:buNone/>
            </a:pPr>
            <a:r>
              <a:rPr lang="en-US" sz="1600" dirty="0" smtClean="0">
                <a:latin typeface="Open Sans" pitchFamily="2" charset="0"/>
                <a:ea typeface="Open Sans" pitchFamily="2" charset="0"/>
                <a:cs typeface="Open Sans" pitchFamily="2" charset="0"/>
              </a:rPr>
              <a:t>Policy </a:t>
            </a:r>
            <a:r>
              <a:rPr lang="en-US" sz="1600" dirty="0">
                <a:latin typeface="Open Sans" pitchFamily="2" charset="0"/>
                <a:ea typeface="Open Sans" pitchFamily="2" charset="0"/>
                <a:cs typeface="Open Sans" pitchFamily="2" charset="0"/>
              </a:rPr>
              <a:t>makers should work to address gender and economic issues in the technology industry.</a:t>
            </a:r>
            <a:endParaRPr lang="en-IN" sz="16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a:solidFill>
              <a:schemeClr val="bg1">
                <a:lumMod val="7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891480"/>
            <a:ext cx="7034827" cy="12506583"/>
          </a:xfrm>
          <a:prstGeom prst="rect">
            <a:avLst/>
          </a:prstGeom>
        </p:spPr>
      </p:pic>
      <p:sp>
        <p:nvSpPr>
          <p:cNvPr id="17" name="Rectangle 16"/>
          <p:cNvSpPr/>
          <p:nvPr/>
        </p:nvSpPr>
        <p:spPr>
          <a:xfrm>
            <a:off x="6096000" y="-182951"/>
            <a:ext cx="12889432" cy="8535841"/>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8943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773237"/>
            <a:ext cx="10801350" cy="2386255"/>
          </a:xfrm>
        </p:spPr>
        <p:txBody>
          <a:bodyPr>
            <a:normAutofit/>
          </a:bodyPr>
          <a:lstStyle/>
          <a:p>
            <a:r>
              <a:rPr lang="en-IN" sz="4400" dirty="0" smtClean="0">
                <a:latin typeface="Open Sans SemiBold" pitchFamily="2" charset="0"/>
                <a:ea typeface="Open Sans SemiBold" pitchFamily="2" charset="0"/>
                <a:cs typeface="Open Sans SemiBold" pitchFamily="2" charset="0"/>
              </a:rPr>
              <a:t>In Association With:</a:t>
            </a:r>
            <a:endParaRPr lang="en-IN" sz="4400" dirty="0">
              <a:latin typeface="Open Sans SemiBold" pitchFamily="2" charset="0"/>
              <a:ea typeface="Open Sans SemiBold" pitchFamily="2" charset="0"/>
              <a:cs typeface="Open Sans SemiBold"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4954564"/>
            <a:ext cx="3456459" cy="127197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2" y="4159492"/>
            <a:ext cx="5088218" cy="2862123"/>
          </a:xfrm>
          <a:prstGeom prst="rect">
            <a:avLst/>
          </a:prstGeo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864" y="4653136"/>
            <a:ext cx="1874837" cy="1874837"/>
          </a:xfrm>
          <a:prstGeom prst="rect">
            <a:avLst/>
          </a:prstGeom>
        </p:spPr>
      </p:pic>
    </p:spTree>
    <p:extLst>
      <p:ext uri="{BB962C8B-B14F-4D97-AF65-F5344CB8AC3E}">
        <p14:creationId xmlns:p14="http://schemas.microsoft.com/office/powerpoint/2010/main" val="335763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435" y="-497400"/>
            <a:ext cx="12928042" cy="8616540"/>
          </a:xfrm>
          <a:prstGeom prst="rect">
            <a:avLst/>
          </a:prstGeom>
        </p:spPr>
      </p:pic>
      <p:sp>
        <p:nvSpPr>
          <p:cNvPr id="13" name="Rectangle 12"/>
          <p:cNvSpPr/>
          <p:nvPr/>
        </p:nvSpPr>
        <p:spPr>
          <a:xfrm>
            <a:off x="-668146" y="-355480"/>
            <a:ext cx="13177464" cy="8332699"/>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695325" y="549276"/>
            <a:ext cx="10801350" cy="935038"/>
          </a:xfrm>
        </p:spPr>
        <p:txBody>
          <a:bodyPr>
            <a:normAutofit/>
          </a:bodyPr>
          <a:lstStyle/>
          <a:p>
            <a:r>
              <a:rPr lang="en-IN" sz="4800" dirty="0" smtClean="0">
                <a:latin typeface="Playfair Display Bold" pitchFamily="2" charset="0"/>
              </a:rPr>
              <a:t>Appendix</a:t>
            </a:r>
            <a:endParaRPr lang="en-IN" sz="4800" dirty="0"/>
          </a:p>
        </p:txBody>
      </p:sp>
      <p:sp>
        <p:nvSpPr>
          <p:cNvPr id="3" name="Content Placeholder 2"/>
          <p:cNvSpPr>
            <a:spLocks noGrp="1"/>
          </p:cNvSpPr>
          <p:nvPr>
            <p:ph sz="half" idx="1"/>
          </p:nvPr>
        </p:nvSpPr>
        <p:spPr>
          <a:xfrm>
            <a:off x="695324" y="1773239"/>
            <a:ext cx="4968876" cy="4392612"/>
          </a:xfrm>
        </p:spPr>
        <p:txBody>
          <a:bodyPr>
            <a:noAutofit/>
          </a:bodyPr>
          <a:lstStyle/>
          <a:p>
            <a:pPr marL="0" indent="0" algn="just">
              <a:buNone/>
            </a:pPr>
            <a:r>
              <a:rPr lang="en-US" sz="1400" dirty="0" smtClean="0">
                <a:latin typeface="Open Sans" pitchFamily="2" charset="0"/>
                <a:ea typeface="Open Sans" pitchFamily="2" charset="0"/>
                <a:cs typeface="Open Sans" pitchFamily="2" charset="0"/>
              </a:rPr>
              <a:t>List of Figures:</a:t>
            </a:r>
          </a:p>
          <a:p>
            <a:pPr marL="342900" indent="-342900" algn="just">
              <a:buAutoNum type="arabicPeriod"/>
            </a:pPr>
            <a:r>
              <a:rPr lang="en-US" sz="1400" dirty="0" smtClean="0">
                <a:latin typeface="Open Sans" pitchFamily="2" charset="0"/>
                <a:ea typeface="Open Sans" pitchFamily="2" charset="0"/>
                <a:cs typeface="Open Sans" pitchFamily="2" charset="0"/>
              </a:rPr>
              <a:t>Job Postings</a:t>
            </a:r>
          </a:p>
          <a:p>
            <a:pPr marL="342900" indent="-342900" algn="just">
              <a:buAutoNum type="arabicPeriod"/>
            </a:pPr>
            <a:r>
              <a:rPr lang="en-US" sz="1400" dirty="0" smtClean="0">
                <a:latin typeface="Open Sans" pitchFamily="2" charset="0"/>
                <a:ea typeface="Open Sans" pitchFamily="2" charset="0"/>
                <a:cs typeface="Open Sans" pitchFamily="2" charset="0"/>
              </a:rPr>
              <a:t>Popular Languages</a:t>
            </a:r>
            <a:endParaRPr lang="en-IN" sz="14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a:solidFill>
              <a:schemeClr val="bg1">
                <a:lumMod val="7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5" name="Content Placeholder 4"/>
          <p:cNvSpPr>
            <a:spLocks noGrp="1"/>
          </p:cNvSpPr>
          <p:nvPr>
            <p:ph sz="half" idx="2"/>
          </p:nvPr>
        </p:nvSpPr>
        <p:spPr/>
        <p:txBody>
          <a:bodyPr/>
          <a:lstStyle/>
          <a:p>
            <a:endParaRPr lang="en-IN"/>
          </a:p>
        </p:txBody>
      </p:sp>
    </p:spTree>
    <p:extLst>
      <p:ext uri="{BB962C8B-B14F-4D97-AF65-F5344CB8AC3E}">
        <p14:creationId xmlns:p14="http://schemas.microsoft.com/office/powerpoint/2010/main" val="2006428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6334" y="-99391"/>
            <a:ext cx="13608005" cy="6957392"/>
          </a:xfrm>
        </p:spPr>
      </p:pic>
      <p:pic>
        <p:nvPicPr>
          <p:cNvPr id="40"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r="94621" b="9227"/>
          <a:stretch/>
        </p:blipFill>
        <p:spPr>
          <a:xfrm>
            <a:off x="0" y="0"/>
            <a:ext cx="695401" cy="7821488"/>
          </a:xfrm>
          <a:prstGeom prst="rect">
            <a:avLst/>
          </a:prstGeom>
        </p:spPr>
      </p:pic>
      <p:sp>
        <p:nvSpPr>
          <p:cNvPr id="41" name="Rectangle 40"/>
          <p:cNvSpPr/>
          <p:nvPr/>
        </p:nvSpPr>
        <p:spPr>
          <a:xfrm>
            <a:off x="-60932" y="-165056"/>
            <a:ext cx="756333" cy="8346584"/>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rot="16200000">
            <a:off x="-2930408" y="3273602"/>
            <a:ext cx="6514808" cy="653988"/>
          </a:xfrm>
        </p:spPr>
        <p:txBody>
          <a:bodyPr>
            <a:normAutofit/>
          </a:bodyPr>
          <a:lstStyle/>
          <a:p>
            <a:pPr algn="r"/>
            <a:r>
              <a:rPr lang="en-IN" sz="2800" dirty="0" smtClean="0">
                <a:latin typeface="Playfair Display Bold" pitchFamily="2" charset="0"/>
              </a:rPr>
              <a:t>Job Postings</a:t>
            </a:r>
            <a:endParaRPr lang="en-IN" sz="2800" dirty="0"/>
          </a:p>
        </p:txBody>
      </p:sp>
      <p:grpSp>
        <p:nvGrpSpPr>
          <p:cNvPr id="32" name="Group 31"/>
          <p:cNvGrpSpPr/>
          <p:nvPr/>
        </p:nvGrpSpPr>
        <p:grpSpPr>
          <a:xfrm>
            <a:off x="7781970" y="182281"/>
            <a:ext cx="3751938" cy="373288"/>
            <a:chOff x="7781970" y="182281"/>
            <a:chExt cx="3751938" cy="373288"/>
          </a:xfrm>
        </p:grpSpPr>
        <p:sp>
          <p:nvSpPr>
            <p:cNvPr id="33" name="Pentagon 2"/>
            <p:cNvSpPr/>
            <p:nvPr/>
          </p:nvSpPr>
          <p:spPr>
            <a:xfrm>
              <a:off x="7781970"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34" name="Chevron 23"/>
            <p:cNvSpPr/>
            <p:nvPr/>
          </p:nvSpPr>
          <p:spPr>
            <a:xfrm>
              <a:off x="8328248" y="186650"/>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5" name="Chevron 27"/>
            <p:cNvSpPr/>
            <p:nvPr/>
          </p:nvSpPr>
          <p:spPr>
            <a:xfrm>
              <a:off x="8874526" y="194934"/>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6" name="Chevron 28"/>
            <p:cNvSpPr/>
            <p:nvPr/>
          </p:nvSpPr>
          <p:spPr>
            <a:xfrm>
              <a:off x="9420804"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7" name="Chevron 29"/>
            <p:cNvSpPr/>
            <p:nvPr/>
          </p:nvSpPr>
          <p:spPr>
            <a:xfrm>
              <a:off x="9967082" y="186648"/>
              <a:ext cx="474270" cy="360635"/>
            </a:xfrm>
            <a:prstGeom prst="rect">
              <a:avLst/>
            </a:prstGeom>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8" name="Chevron 30"/>
            <p:cNvSpPr/>
            <p:nvPr/>
          </p:nvSpPr>
          <p:spPr>
            <a:xfrm>
              <a:off x="10513360" y="182506"/>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9" name="Chevron 31"/>
            <p:cNvSpPr/>
            <p:nvPr/>
          </p:nvSpPr>
          <p:spPr>
            <a:xfrm>
              <a:off x="11059638" y="182281"/>
              <a:ext cx="474270" cy="360635"/>
            </a:xfrm>
            <a:prstGeom prst="rect">
              <a:avLst/>
            </a:prstGeom>
            <a:solidFill>
              <a:schemeClr val="bg1">
                <a:lumMod val="7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418659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00" y="465456"/>
            <a:ext cx="12965010" cy="6392544"/>
          </a:xfrm>
          <a:prstGeom prst="rect">
            <a:avLst/>
          </a:prstGeom>
        </p:spPr>
      </p:pic>
      <p:pic>
        <p:nvPicPr>
          <p:cNvPr id="12"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r="94621" b="9227"/>
          <a:stretch/>
        </p:blipFill>
        <p:spPr>
          <a:xfrm>
            <a:off x="0" y="0"/>
            <a:ext cx="695401" cy="7821488"/>
          </a:xfrm>
          <a:prstGeom prst="rect">
            <a:avLst/>
          </a:prstGeom>
        </p:spPr>
      </p:pic>
      <p:sp>
        <p:nvSpPr>
          <p:cNvPr id="13" name="Rectangle 12"/>
          <p:cNvSpPr/>
          <p:nvPr/>
        </p:nvSpPr>
        <p:spPr>
          <a:xfrm>
            <a:off x="-168696" y="1"/>
            <a:ext cx="864097" cy="7965504"/>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rot="16200000">
            <a:off x="-2930408" y="3273602"/>
            <a:ext cx="6514808" cy="653988"/>
          </a:xfrm>
        </p:spPr>
        <p:txBody>
          <a:bodyPr>
            <a:normAutofit/>
          </a:bodyPr>
          <a:lstStyle/>
          <a:p>
            <a:pPr algn="r"/>
            <a:r>
              <a:rPr lang="en-IN" sz="2800" dirty="0" smtClean="0">
                <a:latin typeface="Playfair Display Bold" pitchFamily="2" charset="0"/>
              </a:rPr>
              <a:t>Popular Languages</a:t>
            </a:r>
            <a:endParaRPr lang="en-IN" sz="2800" dirty="0"/>
          </a:p>
        </p:txBody>
      </p:sp>
      <p:grpSp>
        <p:nvGrpSpPr>
          <p:cNvPr id="14" name="Group 13"/>
          <p:cNvGrpSpPr/>
          <p:nvPr/>
        </p:nvGrpSpPr>
        <p:grpSpPr>
          <a:xfrm>
            <a:off x="7781970" y="182281"/>
            <a:ext cx="3751938" cy="373288"/>
            <a:chOff x="7781970" y="182281"/>
            <a:chExt cx="3751938" cy="373288"/>
          </a:xfrm>
        </p:grpSpPr>
        <p:sp>
          <p:nvSpPr>
            <p:cNvPr id="15" name="Pentagon 2"/>
            <p:cNvSpPr/>
            <p:nvPr/>
          </p:nvSpPr>
          <p:spPr>
            <a:xfrm>
              <a:off x="7781970"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16" name="Chevron 23"/>
            <p:cNvSpPr/>
            <p:nvPr/>
          </p:nvSpPr>
          <p:spPr>
            <a:xfrm>
              <a:off x="8328248" y="186650"/>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7" name="Chevron 27"/>
            <p:cNvSpPr/>
            <p:nvPr/>
          </p:nvSpPr>
          <p:spPr>
            <a:xfrm>
              <a:off x="8874526" y="194934"/>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8" name="Chevron 28"/>
            <p:cNvSpPr/>
            <p:nvPr/>
          </p:nvSpPr>
          <p:spPr>
            <a:xfrm>
              <a:off x="9420804"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9" name="Chevron 29"/>
            <p:cNvSpPr/>
            <p:nvPr/>
          </p:nvSpPr>
          <p:spPr>
            <a:xfrm>
              <a:off x="9967082" y="186648"/>
              <a:ext cx="474270" cy="360635"/>
            </a:xfrm>
            <a:prstGeom prst="rect">
              <a:avLst/>
            </a:prstGeom>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0" name="Chevron 30"/>
            <p:cNvSpPr/>
            <p:nvPr/>
          </p:nvSpPr>
          <p:spPr>
            <a:xfrm>
              <a:off x="10513360" y="182506"/>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1" name="Chevron 31"/>
            <p:cNvSpPr/>
            <p:nvPr/>
          </p:nvSpPr>
          <p:spPr>
            <a:xfrm>
              <a:off x="11059638" y="182281"/>
              <a:ext cx="474270" cy="360635"/>
            </a:xfrm>
            <a:prstGeom prst="rect">
              <a:avLst/>
            </a:prstGeom>
            <a:solidFill>
              <a:schemeClr val="bg1">
                <a:lumMod val="7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2534556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lstStyle/>
          <a:p>
            <a:r>
              <a:rPr lang="en-IN" dirty="0" smtClean="0">
                <a:latin typeface="Playfair Display Bold" pitchFamily="2" charset="0"/>
              </a:rPr>
              <a:t>Outline TEMPLATE</a:t>
            </a:r>
            <a:endParaRPr lang="en-IN" dirty="0"/>
          </a:p>
        </p:txBody>
      </p:sp>
      <p:sp>
        <p:nvSpPr>
          <p:cNvPr id="3" name="Content Placeholder 2"/>
          <p:cNvSpPr>
            <a:spLocks noGrp="1"/>
          </p:cNvSpPr>
          <p:nvPr>
            <p:ph sz="half" idx="1"/>
          </p:nvPr>
        </p:nvSpPr>
        <p:spPr>
          <a:xfrm>
            <a:off x="695325" y="1773239"/>
            <a:ext cx="5329238" cy="4392612"/>
          </a:xfrm>
        </p:spPr>
        <p:txBody>
          <a:bodyPr/>
          <a:lstStyle/>
          <a:p>
            <a:endParaRPr lang="en-IN" dirty="0"/>
          </a:p>
        </p:txBody>
      </p:sp>
      <p:sp>
        <p:nvSpPr>
          <p:cNvPr id="4" name="Content Placeholder 3"/>
          <p:cNvSpPr>
            <a:spLocks noGrp="1"/>
          </p:cNvSpPr>
          <p:nvPr>
            <p:ph sz="half" idx="2"/>
          </p:nvPr>
        </p:nvSpPr>
        <p:spPr>
          <a:xfrm>
            <a:off x="6167439" y="1773238"/>
            <a:ext cx="5329236" cy="4392613"/>
          </a:xfrm>
        </p:spPr>
        <p:txBody>
          <a:bodyPr/>
          <a:lstStyle/>
          <a:p>
            <a:endParaRPr lang="en-IN" dirty="0"/>
          </a:p>
        </p:txBody>
      </p:sp>
      <p:sp>
        <p:nvSpPr>
          <p:cNvPr id="6" name="TextBox 5"/>
          <p:cNvSpPr txBox="1"/>
          <p:nvPr/>
        </p:nvSpPr>
        <p:spPr>
          <a:xfrm>
            <a:off x="838200" y="1825625"/>
            <a:ext cx="145232" cy="2251447"/>
          </a:xfrm>
          <a:prstGeom prst="rect">
            <a:avLst/>
          </a:prstGeom>
          <a:noFill/>
        </p:spPr>
        <p:txBody>
          <a:bodyPr wrap="square" rtlCol="0">
            <a:spAutoFit/>
          </a:bodyPr>
          <a:lstStyle/>
          <a:p>
            <a:endParaRPr lang="en-IN" dirty="0"/>
          </a:p>
        </p:txBody>
      </p:sp>
      <p:grpSp>
        <p:nvGrpSpPr>
          <p:cNvPr id="7" name="Group 6"/>
          <p:cNvGrpSpPr/>
          <p:nvPr/>
        </p:nvGrpSpPr>
        <p:grpSpPr>
          <a:xfrm>
            <a:off x="7781970" y="182281"/>
            <a:ext cx="3751938" cy="373288"/>
            <a:chOff x="7781970" y="182281"/>
            <a:chExt cx="3751938" cy="373288"/>
          </a:xfrm>
        </p:grpSpPr>
        <p:sp>
          <p:nvSpPr>
            <p:cNvPr id="8" name="Pentagon 2"/>
            <p:cNvSpPr/>
            <p:nvPr/>
          </p:nvSpPr>
          <p:spPr>
            <a:xfrm>
              <a:off x="7781970" y="190792"/>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9" name="Chevron 23"/>
            <p:cNvSpPr/>
            <p:nvPr/>
          </p:nvSpPr>
          <p:spPr>
            <a:xfrm>
              <a:off x="8328248" y="186650"/>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0" name="Chevron 27"/>
            <p:cNvSpPr/>
            <p:nvPr/>
          </p:nvSpPr>
          <p:spPr>
            <a:xfrm>
              <a:off x="8874526" y="194934"/>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1" name="Chevron 28"/>
            <p:cNvSpPr/>
            <p:nvPr/>
          </p:nvSpPr>
          <p:spPr>
            <a:xfrm>
              <a:off x="9420804" y="190792"/>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2" name="Chevron 29"/>
            <p:cNvSpPr/>
            <p:nvPr/>
          </p:nvSpPr>
          <p:spPr>
            <a:xfrm>
              <a:off x="9967082" y="186648"/>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3" name="Chevron 30"/>
            <p:cNvSpPr/>
            <p:nvPr/>
          </p:nvSpPr>
          <p:spPr>
            <a:xfrm>
              <a:off x="10513360" y="182506"/>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4" name="Chevron 31"/>
            <p:cNvSpPr/>
            <p:nvPr/>
          </p:nvSpPr>
          <p:spPr>
            <a:xfrm>
              <a:off x="11059638" y="182281"/>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4201430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lstStyle/>
          <a:p>
            <a:r>
              <a:rPr lang="en-IN" sz="4800" dirty="0" smtClean="0">
                <a:latin typeface="Playfair Display Bold" pitchFamily="2" charset="0"/>
              </a:rPr>
              <a:t>Outline</a:t>
            </a:r>
            <a:endParaRPr lang="en-IN" dirty="0"/>
          </a:p>
        </p:txBody>
      </p:sp>
      <p:grpSp>
        <p:nvGrpSpPr>
          <p:cNvPr id="21" name="Group 20"/>
          <p:cNvGrpSpPr/>
          <p:nvPr/>
        </p:nvGrpSpPr>
        <p:grpSpPr>
          <a:xfrm>
            <a:off x="941337" y="1614119"/>
            <a:ext cx="4608760" cy="923330"/>
            <a:chOff x="941337" y="1988840"/>
            <a:chExt cx="4608760" cy="923330"/>
          </a:xfrm>
        </p:grpSpPr>
        <p:sp>
          <p:nvSpPr>
            <p:cNvPr id="5" name="TextBox 4"/>
            <p:cNvSpPr txBox="1"/>
            <p:nvPr/>
          </p:nvSpPr>
          <p:spPr>
            <a:xfrm>
              <a:off x="941337" y="1988840"/>
              <a:ext cx="720080" cy="923330"/>
            </a:xfrm>
            <a:prstGeom prst="rect">
              <a:avLst/>
            </a:prstGeom>
            <a:noFill/>
          </p:spPr>
          <p:txBody>
            <a:bodyPr wrap="square" rtlCol="0">
              <a:spAutoFit/>
            </a:bodyPr>
            <a:lstStyle/>
            <a:p>
              <a:r>
                <a:rPr lang="en-IN" sz="5400" dirty="0" smtClean="0">
                  <a:latin typeface="Playfair Display Bold" pitchFamily="2" charset="0"/>
                </a:rPr>
                <a:t>1</a:t>
              </a:r>
              <a:endParaRPr lang="en-IN" sz="5400" dirty="0">
                <a:latin typeface="Playfair Display Bold" pitchFamily="2" charset="0"/>
              </a:endParaRPr>
            </a:p>
          </p:txBody>
        </p:sp>
        <p:sp>
          <p:nvSpPr>
            <p:cNvPr id="10" name="TextBox 9"/>
            <p:cNvSpPr txBox="1"/>
            <p:nvPr/>
          </p:nvSpPr>
          <p:spPr>
            <a:xfrm>
              <a:off x="1661417" y="2348880"/>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Executive Summary</a:t>
              </a:r>
              <a:endParaRPr lang="en-IN" sz="2400" dirty="0">
                <a:latin typeface="Open Sans SemiBold" pitchFamily="2" charset="0"/>
                <a:ea typeface="Open Sans SemiBold" pitchFamily="2" charset="0"/>
                <a:cs typeface="Open Sans SemiBold" pitchFamily="2" charset="0"/>
              </a:endParaRPr>
            </a:p>
          </p:txBody>
        </p:sp>
      </p:grpSp>
      <p:grpSp>
        <p:nvGrpSpPr>
          <p:cNvPr id="23" name="Group 22"/>
          <p:cNvGrpSpPr/>
          <p:nvPr/>
        </p:nvGrpSpPr>
        <p:grpSpPr>
          <a:xfrm>
            <a:off x="941337" y="2790561"/>
            <a:ext cx="4608760" cy="923330"/>
            <a:chOff x="1055440" y="3429000"/>
            <a:chExt cx="4608760" cy="923330"/>
          </a:xfrm>
        </p:grpSpPr>
        <p:sp>
          <p:nvSpPr>
            <p:cNvPr id="7" name="TextBox 6"/>
            <p:cNvSpPr txBox="1"/>
            <p:nvPr/>
          </p:nvSpPr>
          <p:spPr>
            <a:xfrm>
              <a:off x="1055440" y="3429000"/>
              <a:ext cx="720080" cy="923330"/>
            </a:xfrm>
            <a:prstGeom prst="rect">
              <a:avLst/>
            </a:prstGeom>
            <a:noFill/>
          </p:spPr>
          <p:txBody>
            <a:bodyPr wrap="square" rtlCol="0">
              <a:spAutoFit/>
            </a:bodyPr>
            <a:lstStyle/>
            <a:p>
              <a:r>
                <a:rPr lang="en-IN" sz="5400" dirty="0" smtClean="0">
                  <a:latin typeface="Playfair Display Bold" pitchFamily="2" charset="0"/>
                </a:rPr>
                <a:t>2</a:t>
              </a:r>
              <a:endParaRPr lang="en-IN" sz="5400" dirty="0">
                <a:latin typeface="Playfair Display Bold" pitchFamily="2" charset="0"/>
              </a:endParaRPr>
            </a:p>
          </p:txBody>
        </p:sp>
        <p:sp>
          <p:nvSpPr>
            <p:cNvPr id="14" name="TextBox 13"/>
            <p:cNvSpPr txBox="1"/>
            <p:nvPr/>
          </p:nvSpPr>
          <p:spPr>
            <a:xfrm>
              <a:off x="1775520" y="3776736"/>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Introduction</a:t>
              </a:r>
              <a:endParaRPr lang="en-IN" sz="2400" dirty="0">
                <a:latin typeface="Open Sans SemiBold" pitchFamily="2" charset="0"/>
                <a:ea typeface="Open Sans SemiBold" pitchFamily="2" charset="0"/>
                <a:cs typeface="Open Sans SemiBold" pitchFamily="2" charset="0"/>
              </a:endParaRPr>
            </a:p>
          </p:txBody>
        </p:sp>
      </p:grpSp>
      <p:grpSp>
        <p:nvGrpSpPr>
          <p:cNvPr id="22" name="Group 21"/>
          <p:cNvGrpSpPr/>
          <p:nvPr/>
        </p:nvGrpSpPr>
        <p:grpSpPr>
          <a:xfrm>
            <a:off x="941337" y="3967003"/>
            <a:ext cx="4611331" cy="923330"/>
            <a:chOff x="1055440" y="4871464"/>
            <a:chExt cx="4611331" cy="923330"/>
          </a:xfrm>
        </p:grpSpPr>
        <p:sp>
          <p:nvSpPr>
            <p:cNvPr id="8" name="TextBox 7"/>
            <p:cNvSpPr txBox="1"/>
            <p:nvPr/>
          </p:nvSpPr>
          <p:spPr>
            <a:xfrm>
              <a:off x="1055440" y="4871464"/>
              <a:ext cx="720080" cy="923330"/>
            </a:xfrm>
            <a:prstGeom prst="rect">
              <a:avLst/>
            </a:prstGeom>
            <a:noFill/>
          </p:spPr>
          <p:txBody>
            <a:bodyPr wrap="square" rtlCol="0">
              <a:spAutoFit/>
            </a:bodyPr>
            <a:lstStyle/>
            <a:p>
              <a:r>
                <a:rPr lang="en-IN" sz="5400" dirty="0" smtClean="0">
                  <a:latin typeface="Playfair Display Bold" pitchFamily="2" charset="0"/>
                </a:rPr>
                <a:t>3</a:t>
              </a:r>
              <a:endParaRPr lang="en-IN" sz="5400" dirty="0">
                <a:latin typeface="Playfair Display Bold" pitchFamily="2" charset="0"/>
              </a:endParaRPr>
            </a:p>
          </p:txBody>
        </p:sp>
        <p:sp>
          <p:nvSpPr>
            <p:cNvPr id="15" name="TextBox 14"/>
            <p:cNvSpPr txBox="1"/>
            <p:nvPr/>
          </p:nvSpPr>
          <p:spPr>
            <a:xfrm>
              <a:off x="1778091" y="5204592"/>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Methodology</a:t>
              </a:r>
              <a:endParaRPr lang="en-IN" sz="2400" dirty="0">
                <a:latin typeface="Open Sans SemiBold" pitchFamily="2" charset="0"/>
                <a:ea typeface="Open Sans SemiBold" pitchFamily="2" charset="0"/>
                <a:cs typeface="Open Sans SemiBold" pitchFamily="2" charset="0"/>
              </a:endParaRPr>
            </a:p>
          </p:txBody>
        </p:sp>
      </p:grpSp>
      <p:grpSp>
        <p:nvGrpSpPr>
          <p:cNvPr id="35" name="Group 34"/>
          <p:cNvGrpSpPr/>
          <p:nvPr/>
        </p:nvGrpSpPr>
        <p:grpSpPr>
          <a:xfrm>
            <a:off x="6527800" y="3429000"/>
            <a:ext cx="4608760" cy="923330"/>
            <a:chOff x="6527800" y="3429000"/>
            <a:chExt cx="4608760" cy="923330"/>
          </a:xfrm>
        </p:grpSpPr>
        <p:sp>
          <p:nvSpPr>
            <p:cNvPr id="12" name="TextBox 11"/>
            <p:cNvSpPr txBox="1"/>
            <p:nvPr/>
          </p:nvSpPr>
          <p:spPr>
            <a:xfrm>
              <a:off x="6527800" y="3429000"/>
              <a:ext cx="720080" cy="923330"/>
            </a:xfrm>
            <a:prstGeom prst="rect">
              <a:avLst/>
            </a:prstGeom>
            <a:noFill/>
          </p:spPr>
          <p:txBody>
            <a:bodyPr wrap="square" rtlCol="0">
              <a:spAutoFit/>
            </a:bodyPr>
            <a:lstStyle/>
            <a:p>
              <a:r>
                <a:rPr lang="en-IN" sz="5400" dirty="0" smtClean="0">
                  <a:latin typeface="Playfair Display Bold" pitchFamily="2" charset="0"/>
                </a:rPr>
                <a:t>6</a:t>
              </a:r>
              <a:endParaRPr lang="en-IN" sz="5400" dirty="0">
                <a:latin typeface="Playfair Display Bold" pitchFamily="2" charset="0"/>
              </a:endParaRPr>
            </a:p>
          </p:txBody>
        </p:sp>
        <p:sp>
          <p:nvSpPr>
            <p:cNvPr id="17" name="TextBox 16"/>
            <p:cNvSpPr txBox="1"/>
            <p:nvPr/>
          </p:nvSpPr>
          <p:spPr>
            <a:xfrm>
              <a:off x="7247880" y="3659832"/>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Conclusion</a:t>
              </a:r>
              <a:endParaRPr lang="en-IN" sz="2400" dirty="0">
                <a:latin typeface="Open Sans SemiBold" pitchFamily="2" charset="0"/>
                <a:ea typeface="Open Sans SemiBold" pitchFamily="2" charset="0"/>
                <a:cs typeface="Open Sans SemiBold" pitchFamily="2" charset="0"/>
              </a:endParaRPr>
            </a:p>
          </p:txBody>
        </p:sp>
      </p:grpSp>
      <p:grpSp>
        <p:nvGrpSpPr>
          <p:cNvPr id="36" name="Group 35"/>
          <p:cNvGrpSpPr/>
          <p:nvPr/>
        </p:nvGrpSpPr>
        <p:grpSpPr>
          <a:xfrm>
            <a:off x="6527800" y="4583162"/>
            <a:ext cx="4611331" cy="923330"/>
            <a:chOff x="6527800" y="4871464"/>
            <a:chExt cx="4611331" cy="923330"/>
          </a:xfrm>
        </p:grpSpPr>
        <p:sp>
          <p:nvSpPr>
            <p:cNvPr id="13" name="TextBox 12"/>
            <p:cNvSpPr txBox="1"/>
            <p:nvPr/>
          </p:nvSpPr>
          <p:spPr>
            <a:xfrm>
              <a:off x="6527800" y="4871464"/>
              <a:ext cx="720080" cy="923330"/>
            </a:xfrm>
            <a:prstGeom prst="rect">
              <a:avLst/>
            </a:prstGeom>
            <a:noFill/>
          </p:spPr>
          <p:txBody>
            <a:bodyPr wrap="square" rtlCol="0">
              <a:spAutoFit/>
            </a:bodyPr>
            <a:lstStyle/>
            <a:p>
              <a:r>
                <a:rPr lang="en-IN" sz="5400" dirty="0" smtClean="0">
                  <a:latin typeface="Playfair Display Bold" pitchFamily="2" charset="0"/>
                </a:rPr>
                <a:t>7</a:t>
              </a:r>
              <a:endParaRPr lang="en-IN" sz="5400" dirty="0">
                <a:latin typeface="Playfair Display Bold" pitchFamily="2" charset="0"/>
              </a:endParaRPr>
            </a:p>
          </p:txBody>
        </p:sp>
        <p:sp>
          <p:nvSpPr>
            <p:cNvPr id="18" name="TextBox 17"/>
            <p:cNvSpPr txBox="1"/>
            <p:nvPr/>
          </p:nvSpPr>
          <p:spPr>
            <a:xfrm>
              <a:off x="7250451" y="5204592"/>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Appendix</a:t>
              </a:r>
              <a:endParaRPr lang="en-IN" sz="2400" dirty="0">
                <a:latin typeface="Open Sans SemiBold" pitchFamily="2" charset="0"/>
                <a:ea typeface="Open Sans SemiBold" pitchFamily="2" charset="0"/>
                <a:cs typeface="Open Sans SemiBold" pitchFamily="2" charset="0"/>
              </a:endParaRPr>
            </a:p>
          </p:txBody>
        </p:sp>
      </p:grpSp>
      <p:grpSp>
        <p:nvGrpSpPr>
          <p:cNvPr id="26" name="Group 25"/>
          <p:cNvGrpSpPr/>
          <p:nvPr/>
        </p:nvGrpSpPr>
        <p:grpSpPr>
          <a:xfrm>
            <a:off x="941337" y="5143446"/>
            <a:ext cx="4608760" cy="1073643"/>
            <a:chOff x="941337" y="5143446"/>
            <a:chExt cx="4608760" cy="1073643"/>
          </a:xfrm>
        </p:grpSpPr>
        <p:sp>
          <p:nvSpPr>
            <p:cNvPr id="19" name="TextBox 18"/>
            <p:cNvSpPr txBox="1"/>
            <p:nvPr/>
          </p:nvSpPr>
          <p:spPr>
            <a:xfrm>
              <a:off x="941337" y="5143446"/>
              <a:ext cx="720080" cy="923330"/>
            </a:xfrm>
            <a:prstGeom prst="rect">
              <a:avLst/>
            </a:prstGeom>
            <a:noFill/>
          </p:spPr>
          <p:txBody>
            <a:bodyPr wrap="square" rtlCol="0">
              <a:spAutoFit/>
            </a:bodyPr>
            <a:lstStyle/>
            <a:p>
              <a:r>
                <a:rPr lang="en-IN" sz="5400" dirty="0" smtClean="0">
                  <a:latin typeface="Playfair Display Bold" pitchFamily="2" charset="0"/>
                </a:rPr>
                <a:t>4</a:t>
              </a:r>
              <a:endParaRPr lang="en-IN" sz="5400" dirty="0">
                <a:latin typeface="Playfair Display Bold" pitchFamily="2" charset="0"/>
              </a:endParaRPr>
            </a:p>
          </p:txBody>
        </p:sp>
        <p:sp>
          <p:nvSpPr>
            <p:cNvPr id="20" name="TextBox 19"/>
            <p:cNvSpPr txBox="1"/>
            <p:nvPr/>
          </p:nvSpPr>
          <p:spPr>
            <a:xfrm>
              <a:off x="1661417" y="5377806"/>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Results</a:t>
              </a:r>
              <a:endParaRPr lang="en-IN" sz="2400" dirty="0">
                <a:latin typeface="Open Sans SemiBold" pitchFamily="2" charset="0"/>
                <a:ea typeface="Open Sans SemiBold" pitchFamily="2" charset="0"/>
                <a:cs typeface="Open Sans SemiBold" pitchFamily="2" charset="0"/>
              </a:endParaRPr>
            </a:p>
          </p:txBody>
        </p:sp>
        <p:sp>
          <p:nvSpPr>
            <p:cNvPr id="25" name="TextBox 24"/>
            <p:cNvSpPr txBox="1"/>
            <p:nvPr/>
          </p:nvSpPr>
          <p:spPr>
            <a:xfrm>
              <a:off x="1661417" y="5847757"/>
              <a:ext cx="3888680" cy="369332"/>
            </a:xfrm>
            <a:prstGeom prst="rect">
              <a:avLst/>
            </a:prstGeom>
            <a:noFill/>
          </p:spPr>
          <p:txBody>
            <a:bodyPr wrap="square" rtlCol="0">
              <a:spAutoFit/>
            </a:bodyPr>
            <a:lstStyle/>
            <a:p>
              <a:r>
                <a:rPr lang="en-IN" dirty="0" smtClean="0">
                  <a:latin typeface="Open Sans" pitchFamily="2" charset="0"/>
                  <a:ea typeface="Open Sans" pitchFamily="2" charset="0"/>
                  <a:cs typeface="Open Sans" pitchFamily="2" charset="0"/>
                </a:rPr>
                <a:t>Charts, Dashboard</a:t>
              </a:r>
              <a:endParaRPr lang="en-IN" dirty="0">
                <a:latin typeface="Open Sans" pitchFamily="2" charset="0"/>
                <a:ea typeface="Open Sans" pitchFamily="2" charset="0"/>
                <a:cs typeface="Open Sans" pitchFamily="2" charset="0"/>
              </a:endParaRPr>
            </a:p>
          </p:txBody>
        </p:sp>
      </p:grpSp>
      <p:grpSp>
        <p:nvGrpSpPr>
          <p:cNvPr id="34" name="Group 33"/>
          <p:cNvGrpSpPr/>
          <p:nvPr/>
        </p:nvGrpSpPr>
        <p:grpSpPr>
          <a:xfrm>
            <a:off x="6527800" y="2172542"/>
            <a:ext cx="4608760" cy="923330"/>
            <a:chOff x="6527800" y="1988840"/>
            <a:chExt cx="4608760" cy="923330"/>
          </a:xfrm>
        </p:grpSpPr>
        <p:sp>
          <p:nvSpPr>
            <p:cNvPr id="11" name="TextBox 10"/>
            <p:cNvSpPr txBox="1"/>
            <p:nvPr/>
          </p:nvSpPr>
          <p:spPr>
            <a:xfrm>
              <a:off x="6527800" y="1988840"/>
              <a:ext cx="720080" cy="923330"/>
            </a:xfrm>
            <a:prstGeom prst="rect">
              <a:avLst/>
            </a:prstGeom>
            <a:noFill/>
          </p:spPr>
          <p:txBody>
            <a:bodyPr wrap="square" rtlCol="0">
              <a:spAutoFit/>
            </a:bodyPr>
            <a:lstStyle/>
            <a:p>
              <a:r>
                <a:rPr lang="en-IN" sz="5400" dirty="0">
                  <a:latin typeface="Playfair Display Bold" pitchFamily="2" charset="0"/>
                </a:rPr>
                <a:t>5</a:t>
              </a:r>
            </a:p>
          </p:txBody>
        </p:sp>
        <p:sp>
          <p:nvSpPr>
            <p:cNvPr id="16" name="TextBox 15"/>
            <p:cNvSpPr txBox="1"/>
            <p:nvPr/>
          </p:nvSpPr>
          <p:spPr>
            <a:xfrm>
              <a:off x="7247880" y="2075784"/>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Discussion</a:t>
              </a:r>
              <a:endParaRPr lang="en-IN" sz="2400" dirty="0">
                <a:latin typeface="Open Sans SemiBold" pitchFamily="2" charset="0"/>
                <a:ea typeface="Open Sans SemiBold" pitchFamily="2" charset="0"/>
                <a:cs typeface="Open Sans SemiBold" pitchFamily="2" charset="0"/>
              </a:endParaRPr>
            </a:p>
          </p:txBody>
        </p:sp>
        <p:sp>
          <p:nvSpPr>
            <p:cNvPr id="27" name="TextBox 26"/>
            <p:cNvSpPr txBox="1"/>
            <p:nvPr/>
          </p:nvSpPr>
          <p:spPr>
            <a:xfrm>
              <a:off x="7247880" y="2540906"/>
              <a:ext cx="3888680" cy="369332"/>
            </a:xfrm>
            <a:prstGeom prst="rect">
              <a:avLst/>
            </a:prstGeom>
            <a:noFill/>
          </p:spPr>
          <p:txBody>
            <a:bodyPr wrap="square" rtlCol="0">
              <a:spAutoFit/>
            </a:bodyPr>
            <a:lstStyle/>
            <a:p>
              <a:r>
                <a:rPr lang="en-IN" dirty="0" smtClean="0">
                  <a:latin typeface="Open Sans" pitchFamily="2" charset="0"/>
                  <a:ea typeface="Open Sans" pitchFamily="2" charset="0"/>
                  <a:cs typeface="Open Sans" pitchFamily="2" charset="0"/>
                </a:rPr>
                <a:t>Findings</a:t>
              </a:r>
              <a:r>
                <a:rPr lang="en-IN" dirty="0">
                  <a:latin typeface="Open Sans" pitchFamily="2" charset="0"/>
                  <a:ea typeface="Open Sans" pitchFamily="2" charset="0"/>
                  <a:cs typeface="Open Sans" pitchFamily="2" charset="0"/>
                </a:rPr>
                <a:t> &amp;</a:t>
              </a:r>
              <a:r>
                <a:rPr lang="en-IN" dirty="0" smtClean="0">
                  <a:latin typeface="Open Sans" pitchFamily="2" charset="0"/>
                  <a:ea typeface="Open Sans" pitchFamily="2" charset="0"/>
                  <a:cs typeface="Open Sans" pitchFamily="2" charset="0"/>
                </a:rPr>
                <a:t> Implications</a:t>
              </a:r>
              <a:endParaRPr lang="en-IN" dirty="0">
                <a:latin typeface="Open Sans" pitchFamily="2" charset="0"/>
                <a:ea typeface="Open Sans" pitchFamily="2" charset="0"/>
                <a:cs typeface="Open Sans" pitchFamily="2" charset="0"/>
              </a:endParaRPr>
            </a:p>
          </p:txBody>
        </p:sp>
      </p:grpSp>
      <p:grpSp>
        <p:nvGrpSpPr>
          <p:cNvPr id="6" name="Group 5"/>
          <p:cNvGrpSpPr/>
          <p:nvPr/>
        </p:nvGrpSpPr>
        <p:grpSpPr>
          <a:xfrm>
            <a:off x="7781970" y="182281"/>
            <a:ext cx="3751938" cy="373288"/>
            <a:chOff x="7781970" y="182281"/>
            <a:chExt cx="3751938" cy="373288"/>
          </a:xfrm>
        </p:grpSpPr>
        <p:sp>
          <p:nvSpPr>
            <p:cNvPr id="3" name="Pentagon 2"/>
            <p:cNvSpPr/>
            <p:nvPr/>
          </p:nvSpPr>
          <p:spPr>
            <a:xfrm>
              <a:off x="7781970" y="190792"/>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27"/>
            <p:cNvSpPr/>
            <p:nvPr/>
          </p:nvSpPr>
          <p:spPr>
            <a:xfrm>
              <a:off x="8874526" y="194934"/>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28"/>
            <p:cNvSpPr/>
            <p:nvPr/>
          </p:nvSpPr>
          <p:spPr>
            <a:xfrm>
              <a:off x="9420804" y="190792"/>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0"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1"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2"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1087706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38" y="-2906219"/>
            <a:ext cx="12670438" cy="12670438"/>
          </a:xfrm>
          <a:prstGeom prst="rect">
            <a:avLst/>
          </a:prstGeom>
        </p:spPr>
      </p:pic>
      <p:pic>
        <p:nvPicPr>
          <p:cNvPr id="30" name="Content Placeholder 29"/>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2637116" y="-11040068"/>
            <a:ext cx="14041645" cy="9995273"/>
          </a:xfrm>
        </p:spPr>
      </p:pic>
      <p:sp>
        <p:nvSpPr>
          <p:cNvPr id="31" name="Rectangle 30"/>
          <p:cNvSpPr/>
          <p:nvPr/>
        </p:nvSpPr>
        <p:spPr>
          <a:xfrm>
            <a:off x="-2472704" y="-1107504"/>
            <a:ext cx="16273808" cy="10682589"/>
          </a:xfrm>
          <a:prstGeom prst="rect">
            <a:avLst/>
          </a:prstGeom>
          <a:solidFill>
            <a:srgbClr val="00000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695325" y="549276"/>
            <a:ext cx="10801350" cy="935038"/>
          </a:xfrm>
        </p:spPr>
        <p:txBody>
          <a:bodyPr>
            <a:normAutofit/>
          </a:bodyPr>
          <a:lstStyle/>
          <a:p>
            <a:r>
              <a:rPr lang="en-IN" sz="4800" dirty="0" smtClean="0">
                <a:solidFill>
                  <a:srgbClr val="FFFFFF"/>
                </a:solidFill>
                <a:latin typeface="Playfair Display Bold" pitchFamily="2" charset="0"/>
              </a:rPr>
              <a:t>Executive Summary</a:t>
            </a:r>
            <a:endParaRPr lang="en-IN" sz="4800" dirty="0">
              <a:solidFill>
                <a:srgbClr val="FFFFFF"/>
              </a:solidFill>
            </a:endParaRPr>
          </a:p>
        </p:txBody>
      </p:sp>
      <p:sp>
        <p:nvSpPr>
          <p:cNvPr id="3" name="Content Placeholder 2"/>
          <p:cNvSpPr>
            <a:spLocks noGrp="1"/>
          </p:cNvSpPr>
          <p:nvPr>
            <p:ph sz="half" idx="1"/>
          </p:nvPr>
        </p:nvSpPr>
        <p:spPr>
          <a:xfrm>
            <a:off x="695324" y="1773239"/>
            <a:ext cx="10801351" cy="4535486"/>
          </a:xfrm>
        </p:spPr>
        <p:txBody>
          <a:bodyPr numCol="2" spcCol="720000">
            <a:noAutofit/>
          </a:bodyPr>
          <a:lstStyle/>
          <a:p>
            <a:pPr marL="0" indent="0" algn="just">
              <a:buNone/>
            </a:pPr>
            <a:r>
              <a:rPr lang="en-US" sz="1600" dirty="0">
                <a:solidFill>
                  <a:schemeClr val="bg1"/>
                </a:solidFill>
                <a:latin typeface="Open Sans" pitchFamily="2" charset="0"/>
                <a:ea typeface="Open Sans" pitchFamily="2" charset="0"/>
                <a:cs typeface="Open Sans" pitchFamily="2" charset="0"/>
              </a:rPr>
              <a:t>The purpose of this report is to help identify future skill requirements, current trends, and demographic analysis on the survey respondents. This report provides insights for various stakeholders, including developers, businesses, educators, and policy makers. The data analysis reveals four major trends.</a:t>
            </a:r>
          </a:p>
          <a:p>
            <a:pPr marL="0" indent="0" algn="just">
              <a:buNone/>
            </a:pPr>
            <a:endParaRPr lang="en-US" sz="1600" dirty="0">
              <a:solidFill>
                <a:schemeClr val="bg1"/>
              </a:solidFill>
              <a:latin typeface="Open Sans" pitchFamily="2" charset="0"/>
              <a:ea typeface="Open Sans" pitchFamily="2" charset="0"/>
              <a:cs typeface="Open Sans" pitchFamily="2" charset="0"/>
            </a:endParaRPr>
          </a:p>
          <a:p>
            <a:pPr marL="0" indent="0" algn="just">
              <a:buNone/>
            </a:pPr>
            <a:r>
              <a:rPr lang="en-US" sz="1600" dirty="0">
                <a:solidFill>
                  <a:schemeClr val="bg1"/>
                </a:solidFill>
                <a:latin typeface="Open Sans" pitchFamily="2" charset="0"/>
                <a:ea typeface="Open Sans" pitchFamily="2" charset="0"/>
                <a:cs typeface="Open Sans" pitchFamily="2" charset="0"/>
              </a:rPr>
              <a:t>The first trend identified is the dominance of web programming languages in the near future. Python and Data Science are becoming increasingly important, while legacy languages like C++ and PHP are gradually falling out of interest. The second trend indicates that open source databases are becoming more popular compared to commercial databases, with non-relational databases seeing increased usage in the future. However, relational databases still hold a leading position in the near future.</a:t>
            </a:r>
          </a:p>
          <a:p>
            <a:pPr marL="0" indent="0" algn="just">
              <a:buNone/>
            </a:pPr>
            <a:endParaRPr lang="en-US" sz="1600" dirty="0">
              <a:solidFill>
                <a:schemeClr val="bg1"/>
              </a:solidFill>
              <a:latin typeface="Open Sans" pitchFamily="2" charset="0"/>
              <a:ea typeface="Open Sans" pitchFamily="2" charset="0"/>
              <a:cs typeface="Open Sans" pitchFamily="2" charset="0"/>
            </a:endParaRPr>
          </a:p>
          <a:p>
            <a:pPr marL="0" indent="0" algn="just">
              <a:buNone/>
            </a:pPr>
            <a:r>
              <a:rPr lang="en-US" sz="1600" dirty="0">
                <a:solidFill>
                  <a:schemeClr val="bg1"/>
                </a:solidFill>
                <a:latin typeface="Open Sans" pitchFamily="2" charset="0"/>
                <a:ea typeface="Open Sans" pitchFamily="2" charset="0"/>
                <a:cs typeface="Open Sans" pitchFamily="2" charset="0"/>
              </a:rPr>
              <a:t>The third trend observed is that Windows and Linux are still the main developing platforms in the foreseeable future. Additionally, the transformation to cloud computing is a non-reversible process. Finally, the fourth trend identified is that jQuery is quickly losing market share, showing a lack of interest in its future development. React.js and Vue.js are becoming the new standard for web frame development.</a:t>
            </a:r>
          </a:p>
          <a:p>
            <a:pPr marL="0" indent="0" algn="just">
              <a:buNone/>
            </a:pPr>
            <a:endParaRPr lang="en-US" sz="500" dirty="0">
              <a:solidFill>
                <a:schemeClr val="bg1"/>
              </a:solidFill>
              <a:latin typeface="Open Sans" pitchFamily="2" charset="0"/>
              <a:ea typeface="Open Sans" pitchFamily="2" charset="0"/>
              <a:cs typeface="Open Sans" pitchFamily="2" charset="0"/>
            </a:endParaRPr>
          </a:p>
          <a:p>
            <a:pPr marL="0" indent="0" algn="just">
              <a:buNone/>
            </a:pPr>
            <a:r>
              <a:rPr lang="en-US" sz="1600" dirty="0">
                <a:solidFill>
                  <a:schemeClr val="bg1"/>
                </a:solidFill>
                <a:latin typeface="Open Sans" pitchFamily="2" charset="0"/>
                <a:ea typeface="Open Sans" pitchFamily="2" charset="0"/>
                <a:cs typeface="Open Sans" pitchFamily="2" charset="0"/>
              </a:rPr>
              <a:t>Overall, these findings provide valuable insights into emerging skill requirements for IT professionals. Organizations and individuals looking to stay competitive should focus on web programming languages, open source databases, and cloud computing, as well as keep up-to-date with the latest web frame trends. These trends indicate a continued shift towards open source and cloud-based technologies, with a growing emphasis on data science and Python proficiency.</a:t>
            </a:r>
          </a:p>
        </p:txBody>
      </p:sp>
      <p:grpSp>
        <p:nvGrpSpPr>
          <p:cNvPr id="22" name="Group 21"/>
          <p:cNvGrpSpPr/>
          <p:nvPr/>
        </p:nvGrpSpPr>
        <p:grpSpPr>
          <a:xfrm>
            <a:off x="7781970" y="182281"/>
            <a:ext cx="3751938" cy="373288"/>
            <a:chOff x="7781970" y="182281"/>
            <a:chExt cx="3751938" cy="373288"/>
          </a:xfrm>
          <a:solidFill>
            <a:schemeClr val="bg2">
              <a:alpha val="67000"/>
            </a:schemeClr>
          </a:solidFill>
        </p:grpSpPr>
        <p:sp>
          <p:nvSpPr>
            <p:cNvPr id="23" name="Pentagon 2"/>
            <p:cNvSpPr/>
            <p:nvPr/>
          </p:nvSpPr>
          <p:spPr>
            <a:xfrm>
              <a:off x="7781970" y="190792"/>
              <a:ext cx="474270" cy="360635"/>
            </a:xfrm>
            <a:prstGeom prst="rect">
              <a:avLst/>
            </a:prstGeom>
            <a:solidFill>
              <a:schemeClr val="bg2">
                <a:lumMod val="2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rgbClr val="FFFFFF"/>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1524575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7437" y="549276"/>
            <a:ext cx="5329237" cy="935038"/>
          </a:xfrm>
        </p:spPr>
        <p:txBody>
          <a:bodyPr>
            <a:normAutofit/>
          </a:bodyPr>
          <a:lstStyle/>
          <a:p>
            <a:r>
              <a:rPr lang="en-IN" sz="4800" dirty="0" smtClean="0">
                <a:latin typeface="Playfair Display Bold" pitchFamily="2" charset="0"/>
              </a:rPr>
              <a:t>Introduction</a:t>
            </a:r>
            <a:endParaRPr lang="en-IN" sz="4800" dirty="0"/>
          </a:p>
        </p:txBody>
      </p:sp>
      <p:sp>
        <p:nvSpPr>
          <p:cNvPr id="3" name="Content Placeholder 2"/>
          <p:cNvSpPr>
            <a:spLocks noGrp="1"/>
          </p:cNvSpPr>
          <p:nvPr>
            <p:ph sz="half" idx="1"/>
          </p:nvPr>
        </p:nvSpPr>
        <p:spPr>
          <a:xfrm>
            <a:off x="6167438" y="1773239"/>
            <a:ext cx="5329236" cy="4535486"/>
          </a:xfrm>
        </p:spPr>
        <p:txBody>
          <a:bodyPr>
            <a:noAutofit/>
          </a:bodyPr>
          <a:lstStyle/>
          <a:p>
            <a:pPr marL="0" indent="0" algn="just">
              <a:buNone/>
            </a:pPr>
            <a:r>
              <a:rPr lang="en-US" sz="1600" dirty="0">
                <a:latin typeface="Open Sans" pitchFamily="2" charset="0"/>
                <a:ea typeface="Open Sans" pitchFamily="2" charset="0"/>
                <a:cs typeface="Open Sans" pitchFamily="2" charset="0"/>
              </a:rPr>
              <a:t>The aim of the </a:t>
            </a:r>
            <a:r>
              <a:rPr lang="en-US" sz="1600" dirty="0" smtClean="0">
                <a:latin typeface="Open Sans" pitchFamily="2" charset="0"/>
                <a:ea typeface="Open Sans" pitchFamily="2" charset="0"/>
                <a:cs typeface="Open Sans" pitchFamily="2" charset="0"/>
              </a:rPr>
              <a:t>analysis is </a:t>
            </a:r>
            <a:r>
              <a:rPr lang="en-US" sz="1600" dirty="0">
                <a:latin typeface="Open Sans" pitchFamily="2" charset="0"/>
                <a:ea typeface="Open Sans" pitchFamily="2" charset="0"/>
                <a:cs typeface="Open Sans" pitchFamily="2" charset="0"/>
              </a:rPr>
              <a:t>to identify emerging </a:t>
            </a:r>
            <a:r>
              <a:rPr lang="en-US" sz="1600" dirty="0" smtClean="0">
                <a:latin typeface="Open Sans" pitchFamily="2" charset="0"/>
                <a:ea typeface="Open Sans" pitchFamily="2" charset="0"/>
                <a:cs typeface="Open Sans" pitchFamily="2" charset="0"/>
              </a:rPr>
              <a:t>skills and </a:t>
            </a:r>
            <a:r>
              <a:rPr lang="en-US" sz="1600" dirty="0">
                <a:latin typeface="Open Sans" pitchFamily="2" charset="0"/>
                <a:ea typeface="Open Sans" pitchFamily="2" charset="0"/>
                <a:cs typeface="Open Sans" pitchFamily="2" charset="0"/>
              </a:rPr>
              <a:t>current trends on collected data</a:t>
            </a:r>
            <a:r>
              <a:rPr lang="en-US" sz="1600" dirty="0" smtClean="0">
                <a:latin typeface="Open Sans" pitchFamily="2" charset="0"/>
                <a:ea typeface="Open Sans" pitchFamily="2" charset="0"/>
                <a:cs typeface="Open Sans" pitchFamily="2" charset="0"/>
              </a:rPr>
              <a:t>. </a:t>
            </a:r>
            <a:r>
              <a:rPr lang="en-US" sz="1600" dirty="0">
                <a:latin typeface="Open Sans" pitchFamily="2" charset="0"/>
                <a:ea typeface="Open Sans" pitchFamily="2" charset="0"/>
                <a:cs typeface="Open Sans" pitchFamily="2" charset="0"/>
              </a:rPr>
              <a:t>The main results of an analysis conducted </a:t>
            </a:r>
            <a:r>
              <a:rPr lang="en-US" sz="1600" dirty="0" smtClean="0">
                <a:latin typeface="Open Sans" pitchFamily="2" charset="0"/>
                <a:ea typeface="Open Sans" pitchFamily="2" charset="0"/>
                <a:cs typeface="Open Sans" pitchFamily="2" charset="0"/>
              </a:rPr>
              <a:t>is presented</a:t>
            </a:r>
            <a:r>
              <a:rPr lang="en-US" sz="1600" dirty="0">
                <a:latin typeface="Open Sans" pitchFamily="2" charset="0"/>
                <a:ea typeface="Open Sans" pitchFamily="2" charset="0"/>
                <a:cs typeface="Open Sans" pitchFamily="2" charset="0"/>
              </a:rPr>
              <a:t> </a:t>
            </a:r>
            <a:r>
              <a:rPr lang="en-US" sz="1600" dirty="0" smtClean="0">
                <a:latin typeface="Open Sans" pitchFamily="2" charset="0"/>
                <a:ea typeface="Open Sans" pitchFamily="2" charset="0"/>
                <a:cs typeface="Open Sans" pitchFamily="2" charset="0"/>
              </a:rPr>
              <a:t>in the following slides.</a:t>
            </a:r>
          </a:p>
          <a:p>
            <a:pPr marL="0" indent="0" algn="just">
              <a:buNone/>
            </a:pPr>
            <a:endParaRPr lang="en-US" sz="1600" dirty="0" smtClean="0">
              <a:latin typeface="Open Sans" pitchFamily="2" charset="0"/>
              <a:ea typeface="Open Sans" pitchFamily="2" charset="0"/>
              <a:cs typeface="Open Sans" pitchFamily="2" charset="0"/>
            </a:endParaRPr>
          </a:p>
          <a:p>
            <a:pPr marL="0" indent="0" algn="just">
              <a:buNone/>
            </a:pPr>
            <a:r>
              <a:rPr lang="en-US" sz="1600" dirty="0" smtClean="0">
                <a:latin typeface="Open Sans" pitchFamily="2" charset="0"/>
                <a:ea typeface="Open Sans" pitchFamily="2" charset="0"/>
                <a:cs typeface="Open Sans" pitchFamily="2" charset="0"/>
              </a:rPr>
              <a:t>The analysis provides key insights into the most popular programming languages, databases, and other technologies at the time the data was collected. Additionally, it uncovers attitudes regarding which technologies are expected to become popular in the future.  The analysis also highlights the demographics of developers, including the gender gap among them. </a:t>
            </a:r>
          </a:p>
          <a:p>
            <a:pPr marL="0" indent="0" algn="just">
              <a:buNone/>
            </a:pPr>
            <a:endParaRPr lang="en-US" sz="1600" dirty="0">
              <a:latin typeface="Open Sans" pitchFamily="2" charset="0"/>
              <a:ea typeface="Open Sans" pitchFamily="2" charset="0"/>
              <a:cs typeface="Open Sans" pitchFamily="2" charset="0"/>
            </a:endParaRPr>
          </a:p>
          <a:p>
            <a:pPr marL="0" indent="0" algn="just">
              <a:buNone/>
            </a:pPr>
            <a:r>
              <a:rPr lang="en-US" sz="1600" dirty="0">
                <a:latin typeface="Open Sans" pitchFamily="2" charset="0"/>
                <a:ea typeface="Open Sans" pitchFamily="2" charset="0"/>
                <a:cs typeface="Open Sans" pitchFamily="2" charset="0"/>
              </a:rPr>
              <a:t>These findings are particularly useful for current and aspiring developers, recruiters, educators, and policy </a:t>
            </a:r>
            <a:r>
              <a:rPr lang="en-US" sz="1600" dirty="0" smtClean="0">
                <a:latin typeface="Open Sans" pitchFamily="2" charset="0"/>
                <a:ea typeface="Open Sans" pitchFamily="2" charset="0"/>
                <a:cs typeface="Open Sans" pitchFamily="2" charset="0"/>
              </a:rPr>
              <a:t>makers.</a:t>
            </a:r>
            <a:endParaRPr lang="en-US" sz="16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a:solidFill>
            <a:schemeClr val="bg2"/>
          </a:solidFill>
        </p:grpSpPr>
        <p:sp>
          <p:nvSpPr>
            <p:cNvPr id="23" name="Pentagon 2"/>
            <p:cNvSpPr/>
            <p:nvPr/>
          </p:nvSpPr>
          <p:spPr>
            <a:xfrm>
              <a:off x="7781970"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1">
                <a:lumMod val="7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621" y="-1035496"/>
            <a:ext cx="6291621" cy="9436455"/>
          </a:xfrm>
          <a:prstGeom prst="rect">
            <a:avLst/>
          </a:prstGeom>
        </p:spPr>
      </p:pic>
      <p:sp>
        <p:nvSpPr>
          <p:cNvPr id="15" name="Rectangle 14"/>
          <p:cNvSpPr/>
          <p:nvPr/>
        </p:nvSpPr>
        <p:spPr>
          <a:xfrm>
            <a:off x="-1525840" y="-1006392"/>
            <a:ext cx="7621840" cy="8332699"/>
          </a:xfrm>
          <a:prstGeom prst="rect">
            <a:avLst/>
          </a:prstGeom>
          <a:solidFill>
            <a:srgbClr val="000000">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2079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normAutofit/>
          </a:bodyPr>
          <a:lstStyle/>
          <a:p>
            <a:r>
              <a:rPr lang="en-IN" sz="4800" dirty="0" smtClean="0">
                <a:latin typeface="Playfair Display Bold" pitchFamily="2" charset="0"/>
              </a:rPr>
              <a:t>Methodology</a:t>
            </a:r>
            <a:endParaRPr lang="en-IN" sz="4800" dirty="0"/>
          </a:p>
        </p:txBody>
      </p:sp>
      <p:sp>
        <p:nvSpPr>
          <p:cNvPr id="3" name="Content Placeholder 2"/>
          <p:cNvSpPr>
            <a:spLocks noGrp="1"/>
          </p:cNvSpPr>
          <p:nvPr>
            <p:ph sz="half" idx="1"/>
          </p:nvPr>
        </p:nvSpPr>
        <p:spPr>
          <a:xfrm>
            <a:off x="695323" y="1773238"/>
            <a:ext cx="10801351" cy="4535487"/>
          </a:xfrm>
        </p:spPr>
        <p:txBody>
          <a:bodyPr>
            <a:noAutofit/>
          </a:bodyPr>
          <a:lstStyle/>
          <a:p>
            <a:pPr marL="342900" indent="-342900" algn="just">
              <a:buFont typeface="+mj-lt"/>
              <a:buAutoNum type="arabicPeriod"/>
            </a:pPr>
            <a:r>
              <a:rPr lang="en-US" sz="1600" b="1" dirty="0">
                <a:latin typeface="Open Sans" pitchFamily="2" charset="0"/>
                <a:ea typeface="Open Sans" pitchFamily="2" charset="0"/>
                <a:cs typeface="Open Sans" pitchFamily="2" charset="0"/>
              </a:rPr>
              <a:t>Data </a:t>
            </a:r>
            <a:r>
              <a:rPr lang="en-US" sz="1600" b="1" dirty="0" smtClean="0">
                <a:latin typeface="Open Sans" pitchFamily="2" charset="0"/>
                <a:ea typeface="Open Sans" pitchFamily="2" charset="0"/>
                <a:cs typeface="Open Sans" pitchFamily="2" charset="0"/>
              </a:rPr>
              <a:t>Collection: </a:t>
            </a:r>
          </a:p>
          <a:p>
            <a:pPr marL="628650" algn="just"/>
            <a:r>
              <a:rPr lang="en-US" sz="1600" dirty="0" smtClean="0">
                <a:latin typeface="Open Sans" pitchFamily="2" charset="0"/>
                <a:ea typeface="Open Sans" pitchFamily="2" charset="0"/>
                <a:cs typeface="Open Sans" pitchFamily="2" charset="0"/>
              </a:rPr>
              <a:t>Data on the </a:t>
            </a:r>
            <a:r>
              <a:rPr lang="en-US" sz="1600" dirty="0">
                <a:latin typeface="Open Sans" pitchFamily="2" charset="0"/>
                <a:ea typeface="Open Sans" pitchFamily="2" charset="0"/>
                <a:cs typeface="Open Sans" pitchFamily="2" charset="0"/>
              </a:rPr>
              <a:t>top programming skills </a:t>
            </a:r>
            <a:r>
              <a:rPr lang="en-US" sz="1600" dirty="0" smtClean="0">
                <a:latin typeface="Open Sans" pitchFamily="2" charset="0"/>
                <a:ea typeface="Open Sans" pitchFamily="2" charset="0"/>
                <a:cs typeface="Open Sans" pitchFamily="2" charset="0"/>
              </a:rPr>
              <a:t>in demand is collected from </a:t>
            </a:r>
            <a:r>
              <a:rPr lang="en-US" sz="1600" dirty="0">
                <a:latin typeface="Open Sans" pitchFamily="2" charset="0"/>
                <a:ea typeface="Open Sans" pitchFamily="2" charset="0"/>
                <a:cs typeface="Open Sans" pitchFamily="2" charset="0"/>
              </a:rPr>
              <a:t>various sources including: </a:t>
            </a:r>
            <a:r>
              <a:rPr lang="en-US" sz="1600" dirty="0" smtClean="0">
                <a:latin typeface="Open Sans" pitchFamily="2" charset="0"/>
                <a:ea typeface="Open Sans" pitchFamily="2" charset="0"/>
                <a:cs typeface="Open Sans" pitchFamily="2" charset="0"/>
              </a:rPr>
              <a:t>job </a:t>
            </a:r>
            <a:r>
              <a:rPr lang="en-US" sz="1600" dirty="0">
                <a:latin typeface="Open Sans" pitchFamily="2" charset="0"/>
                <a:ea typeface="Open Sans" pitchFamily="2" charset="0"/>
                <a:cs typeface="Open Sans" pitchFamily="2" charset="0"/>
              </a:rPr>
              <a:t>postings, </a:t>
            </a:r>
            <a:r>
              <a:rPr lang="en-US" sz="1600" dirty="0" smtClean="0">
                <a:latin typeface="Open Sans" pitchFamily="2" charset="0"/>
                <a:ea typeface="Open Sans" pitchFamily="2" charset="0"/>
                <a:cs typeface="Open Sans" pitchFamily="2" charset="0"/>
              </a:rPr>
              <a:t>training </a:t>
            </a:r>
            <a:r>
              <a:rPr lang="en-US" sz="1600" dirty="0">
                <a:latin typeface="Open Sans" pitchFamily="2" charset="0"/>
                <a:ea typeface="Open Sans" pitchFamily="2" charset="0"/>
                <a:cs typeface="Open Sans" pitchFamily="2" charset="0"/>
              </a:rPr>
              <a:t>portals, </a:t>
            </a:r>
            <a:r>
              <a:rPr lang="en-US" sz="1600" dirty="0" smtClean="0">
                <a:latin typeface="Open Sans" pitchFamily="2" charset="0"/>
                <a:ea typeface="Open Sans" pitchFamily="2" charset="0"/>
                <a:cs typeface="Open Sans" pitchFamily="2" charset="0"/>
              </a:rPr>
              <a:t>Surveys</a:t>
            </a:r>
          </a:p>
          <a:p>
            <a:pPr marL="628650" algn="just"/>
            <a:r>
              <a:rPr lang="en-US" sz="1600" dirty="0" smtClean="0">
                <a:latin typeface="Open Sans" pitchFamily="2" charset="0"/>
                <a:ea typeface="Open Sans" pitchFamily="2" charset="0"/>
                <a:cs typeface="Open Sans" pitchFamily="2" charset="0"/>
              </a:rPr>
              <a:t>Done by </a:t>
            </a:r>
            <a:r>
              <a:rPr lang="en-US" sz="1600" dirty="0">
                <a:latin typeface="Open Sans" pitchFamily="2" charset="0"/>
                <a:ea typeface="Open Sans" pitchFamily="2" charset="0"/>
                <a:cs typeface="Open Sans" pitchFamily="2" charset="0"/>
              </a:rPr>
              <a:t>scraping internet web sites and accessing APIs to collect data in various formats like .csv files, excel sheets, and databases</a:t>
            </a:r>
            <a:r>
              <a:rPr lang="en-US" sz="1600" dirty="0" smtClean="0">
                <a:latin typeface="Open Sans" pitchFamily="2" charset="0"/>
                <a:ea typeface="Open Sans" pitchFamily="2" charset="0"/>
                <a:cs typeface="Open Sans" pitchFamily="2" charset="0"/>
              </a:rPr>
              <a:t>.</a:t>
            </a:r>
            <a:endParaRPr lang="en-US" sz="1600" b="1" dirty="0" smtClean="0">
              <a:latin typeface="Open Sans" pitchFamily="2" charset="0"/>
              <a:ea typeface="Open Sans" pitchFamily="2" charset="0"/>
              <a:cs typeface="Open Sans" pitchFamily="2" charset="0"/>
            </a:endParaRPr>
          </a:p>
          <a:p>
            <a:pPr marL="628650" algn="just"/>
            <a:r>
              <a:rPr lang="en-US" sz="1600" b="1" dirty="0" smtClean="0">
                <a:latin typeface="Open Sans" pitchFamily="2" charset="0"/>
                <a:ea typeface="Open Sans" pitchFamily="2" charset="0"/>
                <a:cs typeface="Open Sans" pitchFamily="2" charset="0"/>
              </a:rPr>
              <a:t>Data </a:t>
            </a:r>
            <a:r>
              <a:rPr lang="en-US" sz="1600" b="1" dirty="0">
                <a:latin typeface="Open Sans" pitchFamily="2" charset="0"/>
                <a:ea typeface="Open Sans" pitchFamily="2" charset="0"/>
                <a:cs typeface="Open Sans" pitchFamily="2" charset="0"/>
              </a:rPr>
              <a:t>Source: </a:t>
            </a:r>
            <a:r>
              <a:rPr lang="en-US" sz="1600" dirty="0" smtClean="0">
                <a:latin typeface="Open Sans" pitchFamily="2" charset="0"/>
                <a:ea typeface="Open Sans" pitchFamily="2" charset="0"/>
                <a:cs typeface="Open Sans" pitchFamily="2" charset="0"/>
              </a:rPr>
              <a:t>2019 </a:t>
            </a:r>
            <a:r>
              <a:rPr lang="en-US" sz="1600" dirty="0">
                <a:latin typeface="Open Sans" pitchFamily="2" charset="0"/>
                <a:ea typeface="Open Sans" pitchFamily="2" charset="0"/>
                <a:cs typeface="Open Sans" pitchFamily="2" charset="0"/>
              </a:rPr>
              <a:t>Stack Overflow Developer Survey</a:t>
            </a:r>
            <a:endParaRPr lang="en-US" sz="1600" dirty="0" smtClean="0">
              <a:latin typeface="Open Sans" pitchFamily="2" charset="0"/>
              <a:ea typeface="Open Sans" pitchFamily="2" charset="0"/>
              <a:cs typeface="Open Sans" pitchFamily="2" charset="0"/>
            </a:endParaRPr>
          </a:p>
          <a:p>
            <a:pPr marL="342900" indent="-342900" algn="just">
              <a:buFont typeface="+mj-lt"/>
              <a:buAutoNum type="arabicPeriod" startAt="2"/>
            </a:pPr>
            <a:r>
              <a:rPr lang="en-US" sz="1600" b="1" dirty="0">
                <a:latin typeface="Open Sans" pitchFamily="2" charset="0"/>
                <a:ea typeface="Open Sans" pitchFamily="2" charset="0"/>
                <a:cs typeface="Open Sans" pitchFamily="2" charset="0"/>
              </a:rPr>
              <a:t>Data </a:t>
            </a:r>
            <a:r>
              <a:rPr lang="en-US" sz="1600" b="1" dirty="0" smtClean="0">
                <a:latin typeface="Open Sans" pitchFamily="2" charset="0"/>
                <a:ea typeface="Open Sans" pitchFamily="2" charset="0"/>
                <a:cs typeface="Open Sans" pitchFamily="2" charset="0"/>
              </a:rPr>
              <a:t>Wrangling:</a:t>
            </a:r>
            <a:r>
              <a:rPr lang="en-US" sz="1600" dirty="0" smtClean="0">
                <a:latin typeface="Open Sans" pitchFamily="2" charset="0"/>
                <a:ea typeface="Open Sans" pitchFamily="2" charset="0"/>
                <a:cs typeface="Open Sans" pitchFamily="2" charset="0"/>
              </a:rPr>
              <a:t> </a:t>
            </a:r>
          </a:p>
          <a:p>
            <a:pPr marL="628650" algn="just"/>
            <a:r>
              <a:rPr lang="en-US" sz="1600" dirty="0" smtClean="0">
                <a:latin typeface="Open Sans" pitchFamily="2" charset="0"/>
                <a:ea typeface="Open Sans" pitchFamily="2" charset="0"/>
                <a:cs typeface="Open Sans" pitchFamily="2" charset="0"/>
              </a:rPr>
              <a:t>Making the data </a:t>
            </a:r>
            <a:r>
              <a:rPr lang="en-US" sz="1600" dirty="0">
                <a:latin typeface="Open Sans" pitchFamily="2" charset="0"/>
                <a:ea typeface="Open Sans" pitchFamily="2" charset="0"/>
                <a:cs typeface="Open Sans" pitchFamily="2" charset="0"/>
              </a:rPr>
              <a:t>ready for analysis using data wrangling </a:t>
            </a:r>
            <a:r>
              <a:rPr lang="en-US" sz="1600" dirty="0" smtClean="0">
                <a:latin typeface="Open Sans" pitchFamily="2" charset="0"/>
                <a:ea typeface="Open Sans" pitchFamily="2" charset="0"/>
                <a:cs typeface="Open Sans" pitchFamily="2" charset="0"/>
              </a:rPr>
              <a:t>techniques</a:t>
            </a:r>
            <a:endParaRPr lang="en-US" sz="1600" dirty="0">
              <a:latin typeface="Open Sans" pitchFamily="2" charset="0"/>
              <a:ea typeface="Open Sans" pitchFamily="2" charset="0"/>
              <a:cs typeface="Open Sans" pitchFamily="2" charset="0"/>
            </a:endParaRPr>
          </a:p>
          <a:p>
            <a:pPr marL="628650" algn="just"/>
            <a:r>
              <a:rPr lang="en-US" sz="1600" dirty="0" smtClean="0">
                <a:latin typeface="Open Sans" pitchFamily="2" charset="0"/>
                <a:ea typeface="Open Sans" pitchFamily="2" charset="0"/>
                <a:cs typeface="Open Sans" pitchFamily="2" charset="0"/>
              </a:rPr>
              <a:t>Techniques include data cleaning, data normalization, data imputation, and data reduction </a:t>
            </a:r>
          </a:p>
          <a:p>
            <a:pPr marL="628650" algn="just"/>
            <a:r>
              <a:rPr lang="en-US" sz="1600" dirty="0" smtClean="0">
                <a:latin typeface="Open Sans" pitchFamily="2" charset="0"/>
                <a:ea typeface="Open Sans" pitchFamily="2" charset="0"/>
                <a:cs typeface="Open Sans" pitchFamily="2" charset="0"/>
              </a:rPr>
              <a:t>Done using </a:t>
            </a:r>
            <a:r>
              <a:rPr lang="en-US" sz="1600" dirty="0">
                <a:latin typeface="Open Sans" pitchFamily="2" charset="0"/>
                <a:ea typeface="Open Sans" pitchFamily="2" charset="0"/>
                <a:cs typeface="Open Sans" pitchFamily="2" charset="0"/>
              </a:rPr>
              <a:t>SQL and Python’s pandas library</a:t>
            </a:r>
            <a:endParaRPr lang="en-US" sz="1600" dirty="0" smtClean="0">
              <a:latin typeface="Open Sans" pitchFamily="2" charset="0"/>
              <a:ea typeface="Open Sans" pitchFamily="2" charset="0"/>
              <a:cs typeface="Open Sans" pitchFamily="2" charset="0"/>
            </a:endParaRPr>
          </a:p>
          <a:p>
            <a:pPr marL="342900" indent="-342900" algn="just">
              <a:buFont typeface="+mj-lt"/>
              <a:buAutoNum type="arabicPeriod" startAt="3"/>
            </a:pPr>
            <a:r>
              <a:rPr lang="en-US" sz="1600" b="1" dirty="0">
                <a:latin typeface="Open Sans" pitchFamily="2" charset="0"/>
                <a:ea typeface="Open Sans" pitchFamily="2" charset="0"/>
                <a:cs typeface="Open Sans" pitchFamily="2" charset="0"/>
              </a:rPr>
              <a:t>Data </a:t>
            </a:r>
            <a:r>
              <a:rPr lang="en-US" sz="1600" b="1" dirty="0" smtClean="0">
                <a:latin typeface="Open Sans" pitchFamily="2" charset="0"/>
                <a:ea typeface="Open Sans" pitchFamily="2" charset="0"/>
                <a:cs typeface="Open Sans" pitchFamily="2" charset="0"/>
              </a:rPr>
              <a:t>Analysis: </a:t>
            </a:r>
          </a:p>
          <a:p>
            <a:pPr marL="628650" indent="-266700" algn="just"/>
            <a:r>
              <a:rPr lang="en-US" sz="1600" dirty="0" smtClean="0">
                <a:latin typeface="Open Sans" pitchFamily="2" charset="0"/>
                <a:ea typeface="Open Sans" pitchFamily="2" charset="0"/>
                <a:cs typeface="Open Sans" pitchFamily="2" charset="0"/>
              </a:rPr>
              <a:t>Apply </a:t>
            </a:r>
            <a:r>
              <a:rPr lang="en-US" sz="1600" dirty="0">
                <a:latin typeface="Open Sans" pitchFamily="2" charset="0"/>
                <a:ea typeface="Open Sans" pitchFamily="2" charset="0"/>
                <a:cs typeface="Open Sans" pitchFamily="2" charset="0"/>
              </a:rPr>
              <a:t>statistical techniques to analyze the </a:t>
            </a:r>
            <a:r>
              <a:rPr lang="en-US" sz="1600" dirty="0" smtClean="0">
                <a:latin typeface="Open Sans" pitchFamily="2" charset="0"/>
                <a:ea typeface="Open Sans" pitchFamily="2" charset="0"/>
                <a:cs typeface="Open Sans" pitchFamily="2" charset="0"/>
              </a:rPr>
              <a:t>data, including exploratory data analysis, descriptive analysis, and inferential analysis</a:t>
            </a:r>
          </a:p>
          <a:p>
            <a:pPr marL="342900" indent="-342900" algn="just">
              <a:buFont typeface="+mj-lt"/>
              <a:buAutoNum type="arabicPeriod" startAt="4"/>
            </a:pPr>
            <a:r>
              <a:rPr lang="en-US" sz="1600" b="1" dirty="0" smtClean="0">
                <a:latin typeface="Open Sans" pitchFamily="2" charset="0"/>
                <a:ea typeface="Open Sans" pitchFamily="2" charset="0"/>
                <a:cs typeface="Open Sans" pitchFamily="2" charset="0"/>
              </a:rPr>
              <a:t>Data Visualization: </a:t>
            </a:r>
            <a:r>
              <a:rPr lang="en-US" sz="1600" dirty="0" smtClean="0">
                <a:latin typeface="Open Sans" pitchFamily="2" charset="0"/>
                <a:ea typeface="Open Sans" pitchFamily="2" charset="0"/>
                <a:cs typeface="Open Sans" pitchFamily="2" charset="0"/>
              </a:rPr>
              <a:t>Bring </a:t>
            </a:r>
            <a:r>
              <a:rPr lang="en-US" sz="1600" dirty="0">
                <a:latin typeface="Open Sans" pitchFamily="2" charset="0"/>
                <a:ea typeface="Open Sans" pitchFamily="2" charset="0"/>
                <a:cs typeface="Open Sans" pitchFamily="2" charset="0"/>
              </a:rPr>
              <a:t>all </a:t>
            </a:r>
            <a:r>
              <a:rPr lang="en-US" sz="1600" dirty="0" smtClean="0">
                <a:latin typeface="Open Sans" pitchFamily="2" charset="0"/>
                <a:ea typeface="Open Sans" pitchFamily="2" charset="0"/>
                <a:cs typeface="Open Sans" pitchFamily="2" charset="0"/>
              </a:rPr>
              <a:t>information </a:t>
            </a:r>
            <a:r>
              <a:rPr lang="en-US" sz="1600" dirty="0">
                <a:latin typeface="Open Sans" pitchFamily="2" charset="0"/>
                <a:ea typeface="Open Sans" pitchFamily="2" charset="0"/>
                <a:cs typeface="Open Sans" pitchFamily="2" charset="0"/>
              </a:rPr>
              <a:t>together by using IBM </a:t>
            </a:r>
            <a:r>
              <a:rPr lang="en-US" sz="1600" dirty="0" err="1">
                <a:latin typeface="Open Sans" pitchFamily="2" charset="0"/>
                <a:ea typeface="Open Sans" pitchFamily="2" charset="0"/>
                <a:cs typeface="Open Sans" pitchFamily="2" charset="0"/>
              </a:rPr>
              <a:t>Cognos</a:t>
            </a:r>
            <a:r>
              <a:rPr lang="en-US" sz="1600" dirty="0">
                <a:latin typeface="Open Sans" pitchFamily="2" charset="0"/>
                <a:ea typeface="Open Sans" pitchFamily="2" charset="0"/>
                <a:cs typeface="Open Sans" pitchFamily="2" charset="0"/>
              </a:rPr>
              <a:t> Analytics to create </a:t>
            </a:r>
            <a:r>
              <a:rPr lang="en-US" sz="1600" dirty="0" smtClean="0">
                <a:latin typeface="Open Sans" pitchFamily="2" charset="0"/>
                <a:ea typeface="Open Sans" pitchFamily="2" charset="0"/>
                <a:cs typeface="Open Sans" pitchFamily="2" charset="0"/>
              </a:rPr>
              <a:t>dashboard</a:t>
            </a:r>
            <a:r>
              <a:rPr lang="en-US" sz="1600" dirty="0">
                <a:latin typeface="Open Sans" pitchFamily="2" charset="0"/>
                <a:ea typeface="Open Sans" pitchFamily="2" charset="0"/>
                <a:cs typeface="Open Sans" pitchFamily="2" charset="0"/>
              </a:rPr>
              <a:t>. </a:t>
            </a:r>
            <a:endParaRPr lang="en-US" sz="1600" dirty="0" smtClean="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a:solidFill>
            <a:srgbClr val="E7E6E6">
              <a:alpha val="63922"/>
            </a:srgbClr>
          </a:solidFill>
        </p:grpSpPr>
        <p:sp>
          <p:nvSpPr>
            <p:cNvPr id="23" name="Pentagon 2"/>
            <p:cNvSpPr/>
            <p:nvPr/>
          </p:nvSpPr>
          <p:spPr>
            <a:xfrm>
              <a:off x="7781970"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lumMod val="50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bg1"/>
                  </a:solidFill>
                  <a:latin typeface="Open Sans Condensed" pitchFamily="2" charset="0"/>
                  <a:ea typeface="Open Sans Condensed" pitchFamily="2" charset="0"/>
                  <a:cs typeface="Open Sans Condensed" pitchFamily="2" charset="0"/>
                </a:rPr>
                <a:t>3</a:t>
              </a:r>
              <a:endParaRPr lang="en-IN" dirty="0">
                <a:solidFill>
                  <a:schemeClr val="bg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765771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17" y="-1251520"/>
            <a:ext cx="12718560" cy="9538920"/>
          </a:xfrm>
          <a:prstGeom prst="rect">
            <a:avLst/>
          </a:prstGeom>
        </p:spPr>
      </p:pic>
      <p:sp>
        <p:nvSpPr>
          <p:cNvPr id="30" name="Rectangle 29"/>
          <p:cNvSpPr/>
          <p:nvPr/>
        </p:nvSpPr>
        <p:spPr>
          <a:xfrm>
            <a:off x="-1032792" y="-1395536"/>
            <a:ext cx="14329592" cy="9682936"/>
          </a:xfrm>
          <a:prstGeom prst="rect">
            <a:avLst/>
          </a:prstGeom>
          <a:solidFill>
            <a:srgbClr val="00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6527798" y="3921469"/>
            <a:ext cx="4968875" cy="935038"/>
          </a:xfrm>
        </p:spPr>
        <p:txBody>
          <a:bodyPr>
            <a:normAutofit/>
          </a:bodyPr>
          <a:lstStyle/>
          <a:p>
            <a:pPr algn="r"/>
            <a:r>
              <a:rPr lang="en-IN" sz="4800" dirty="0" smtClean="0">
                <a:solidFill>
                  <a:srgbClr val="FFFFFF"/>
                </a:solidFill>
                <a:latin typeface="Playfair Display Bold" pitchFamily="2" charset="0"/>
              </a:rPr>
              <a:t>Results</a:t>
            </a:r>
            <a:endParaRPr lang="en-IN" sz="4800" dirty="0">
              <a:solidFill>
                <a:srgbClr val="FFFFFF"/>
              </a:solidFill>
            </a:endParaRPr>
          </a:p>
        </p:txBody>
      </p:sp>
      <p:grpSp>
        <p:nvGrpSpPr>
          <p:cNvPr id="31" name="Group 30"/>
          <p:cNvGrpSpPr/>
          <p:nvPr/>
        </p:nvGrpSpPr>
        <p:grpSpPr>
          <a:xfrm>
            <a:off x="7781970" y="182281"/>
            <a:ext cx="3751938" cy="373288"/>
            <a:chOff x="7781970" y="182281"/>
            <a:chExt cx="3751938" cy="373288"/>
          </a:xfrm>
          <a:solidFill>
            <a:srgbClr val="E7E6E6">
              <a:alpha val="67059"/>
            </a:srgbClr>
          </a:solidFill>
        </p:grpSpPr>
        <p:sp>
          <p:nvSpPr>
            <p:cNvPr id="32" name="Pentagon 2"/>
            <p:cNvSpPr/>
            <p:nvPr/>
          </p:nvSpPr>
          <p:spPr>
            <a:xfrm>
              <a:off x="7781970"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33" name="Chevron 23"/>
            <p:cNvSpPr/>
            <p:nvPr/>
          </p:nvSpPr>
          <p:spPr>
            <a:xfrm>
              <a:off x="8328248" y="186650"/>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4" name="Chevron 27"/>
            <p:cNvSpPr/>
            <p:nvPr/>
          </p:nvSpPr>
          <p:spPr>
            <a:xfrm>
              <a:off x="8874526" y="194934"/>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rgbClr val="000000"/>
                  </a:solidFill>
                  <a:latin typeface="Open Sans Condensed" pitchFamily="2" charset="0"/>
                  <a:ea typeface="Open Sans Condensed" pitchFamily="2" charset="0"/>
                  <a:cs typeface="Open Sans Condensed" pitchFamily="2" charset="0"/>
                </a:rPr>
                <a:t>3</a:t>
              </a:r>
              <a:endParaRPr lang="en-IN" dirty="0">
                <a:solidFill>
                  <a:srgbClr val="000000"/>
                </a:solidFill>
                <a:latin typeface="Open Sans Condensed" pitchFamily="2" charset="0"/>
                <a:ea typeface="Open Sans Condensed" pitchFamily="2" charset="0"/>
                <a:cs typeface="Open Sans Condensed" pitchFamily="2" charset="0"/>
              </a:endParaRPr>
            </a:p>
          </p:txBody>
        </p:sp>
        <p:sp>
          <p:nvSpPr>
            <p:cNvPr id="35" name="Chevron 28"/>
            <p:cNvSpPr/>
            <p:nvPr/>
          </p:nvSpPr>
          <p:spPr>
            <a:xfrm>
              <a:off x="9420804" y="190792"/>
              <a:ext cx="474270" cy="360635"/>
            </a:xfrm>
            <a:prstGeom prst="rect">
              <a:avLst/>
            </a:prstGeom>
            <a:solidFill>
              <a:schemeClr val="bg2">
                <a:lumMod val="50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bg1"/>
                  </a:solidFill>
                  <a:latin typeface="Open Sans Condensed" pitchFamily="2" charset="0"/>
                  <a:ea typeface="Open Sans Condensed" pitchFamily="2" charset="0"/>
                  <a:cs typeface="Open Sans Condensed" pitchFamily="2" charset="0"/>
                </a:rPr>
                <a:t>4</a:t>
              </a:r>
              <a:endParaRPr lang="en-IN" dirty="0">
                <a:solidFill>
                  <a:schemeClr val="bg1"/>
                </a:solidFill>
                <a:latin typeface="Open Sans Condensed" pitchFamily="2" charset="0"/>
                <a:ea typeface="Open Sans Condensed" pitchFamily="2" charset="0"/>
                <a:cs typeface="Open Sans Condensed" pitchFamily="2" charset="0"/>
              </a:endParaRPr>
            </a:p>
          </p:txBody>
        </p:sp>
        <p:sp>
          <p:nvSpPr>
            <p:cNvPr id="36" name="Chevron 29"/>
            <p:cNvSpPr/>
            <p:nvPr/>
          </p:nvSpPr>
          <p:spPr>
            <a:xfrm>
              <a:off x="9967082" y="186648"/>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7" name="Chevron 30"/>
            <p:cNvSpPr/>
            <p:nvPr/>
          </p:nvSpPr>
          <p:spPr>
            <a:xfrm>
              <a:off x="10513360" y="182506"/>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8" name="Chevron 31"/>
            <p:cNvSpPr/>
            <p:nvPr/>
          </p:nvSpPr>
          <p:spPr>
            <a:xfrm>
              <a:off x="11059638" y="182281"/>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47" name="Content Placeholder 2"/>
          <p:cNvSpPr>
            <a:spLocks noGrp="1"/>
          </p:cNvSpPr>
          <p:nvPr>
            <p:ph sz="half" idx="1"/>
          </p:nvPr>
        </p:nvSpPr>
        <p:spPr>
          <a:xfrm>
            <a:off x="6527798" y="4869160"/>
            <a:ext cx="4968876" cy="1439565"/>
          </a:xfrm>
        </p:spPr>
        <p:txBody>
          <a:bodyPr>
            <a:noAutofit/>
          </a:bodyPr>
          <a:lstStyle/>
          <a:p>
            <a:pPr marL="0" indent="0" algn="r">
              <a:buNone/>
            </a:pPr>
            <a:r>
              <a:rPr lang="en-US" sz="1400" dirty="0" smtClean="0">
                <a:solidFill>
                  <a:schemeClr val="bg1"/>
                </a:solidFill>
                <a:latin typeface="Open Sans" pitchFamily="2" charset="0"/>
                <a:ea typeface="Open Sans" pitchFamily="2" charset="0"/>
                <a:cs typeface="Open Sans" pitchFamily="2" charset="0"/>
              </a:rPr>
              <a:t>Examine the trends in:</a:t>
            </a:r>
          </a:p>
          <a:p>
            <a:pPr marL="0" indent="0" algn="r">
              <a:buNone/>
            </a:pPr>
            <a:r>
              <a:rPr lang="en-US" sz="1400" dirty="0" smtClean="0">
                <a:solidFill>
                  <a:schemeClr val="bg1"/>
                </a:solidFill>
                <a:latin typeface="Open Sans" pitchFamily="2" charset="0"/>
                <a:ea typeface="Open Sans" pitchFamily="2" charset="0"/>
                <a:cs typeface="Open Sans" pitchFamily="2" charset="0"/>
              </a:rPr>
              <a:t>Programming Languages</a:t>
            </a:r>
          </a:p>
          <a:p>
            <a:pPr marL="0" indent="0" algn="r">
              <a:buNone/>
            </a:pPr>
            <a:r>
              <a:rPr lang="en-US" sz="1400" dirty="0" smtClean="0">
                <a:solidFill>
                  <a:schemeClr val="bg1"/>
                </a:solidFill>
                <a:latin typeface="Open Sans" pitchFamily="2" charset="0"/>
                <a:ea typeface="Open Sans" pitchFamily="2" charset="0"/>
                <a:cs typeface="Open Sans" pitchFamily="2" charset="0"/>
              </a:rPr>
              <a:t>Databases</a:t>
            </a:r>
          </a:p>
          <a:p>
            <a:pPr marL="0" indent="0" algn="r">
              <a:buNone/>
            </a:pPr>
            <a:r>
              <a:rPr lang="en-US" sz="1400" dirty="0" smtClean="0">
                <a:solidFill>
                  <a:schemeClr val="bg1"/>
                </a:solidFill>
                <a:latin typeface="Open Sans" pitchFamily="2" charset="0"/>
                <a:ea typeface="Open Sans" pitchFamily="2" charset="0"/>
                <a:cs typeface="Open Sans" pitchFamily="2" charset="0"/>
              </a:rPr>
              <a:t>Platforms</a:t>
            </a:r>
          </a:p>
          <a:p>
            <a:pPr marL="0" indent="0" algn="r">
              <a:buNone/>
            </a:pPr>
            <a:r>
              <a:rPr lang="en-US" sz="1400" dirty="0" smtClean="0">
                <a:solidFill>
                  <a:schemeClr val="bg1"/>
                </a:solidFill>
                <a:latin typeface="Open Sans" pitchFamily="2" charset="0"/>
                <a:ea typeface="Open Sans" pitchFamily="2" charset="0"/>
                <a:cs typeface="Open Sans" pitchFamily="2" charset="0"/>
              </a:rPr>
              <a:t>Web Frames</a:t>
            </a:r>
          </a:p>
        </p:txBody>
      </p:sp>
    </p:spTree>
    <p:extLst>
      <p:ext uri="{BB962C8B-B14F-4D97-AF65-F5344CB8AC3E}">
        <p14:creationId xmlns:p14="http://schemas.microsoft.com/office/powerpoint/2010/main" val="2974807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normAutofit/>
          </a:bodyPr>
          <a:lstStyle/>
          <a:p>
            <a:r>
              <a:rPr lang="en-IN" sz="4800" dirty="0" smtClean="0">
                <a:latin typeface="Playfair Display Bold" pitchFamily="2" charset="0"/>
              </a:rPr>
              <a:t>Programming Language Trends</a:t>
            </a:r>
            <a:endParaRPr lang="en-IN" sz="4800" dirty="0"/>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32" y="2204864"/>
            <a:ext cx="10945458" cy="3028363"/>
          </a:xfrm>
          <a:prstGeom prst="rect">
            <a:avLst/>
          </a:prstGeom>
        </p:spPr>
      </p:pic>
    </p:spTree>
    <p:extLst>
      <p:ext uri="{BB962C8B-B14F-4D97-AF65-F5344CB8AC3E}">
        <p14:creationId xmlns:p14="http://schemas.microsoft.com/office/powerpoint/2010/main" val="33327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3597</TotalTime>
  <Words>1741</Words>
  <Application>Microsoft Office PowerPoint</Application>
  <PresentationFormat>Widescreen</PresentationFormat>
  <Paragraphs>287</Paragraphs>
  <Slides>22</Slides>
  <Notes>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Open Sans SemiBold</vt:lpstr>
      <vt:lpstr>Open Sans</vt:lpstr>
      <vt:lpstr>Calibri Light</vt:lpstr>
      <vt:lpstr>Arial</vt:lpstr>
      <vt:lpstr>Playfair Display Bold</vt:lpstr>
      <vt:lpstr>Playfair Display Black</vt:lpstr>
      <vt:lpstr>Open Sans ExtraBold</vt:lpstr>
      <vt:lpstr>Calibri</vt:lpstr>
      <vt:lpstr>Open Sans Condensed</vt:lpstr>
      <vt:lpstr>Office Theme</vt:lpstr>
      <vt:lpstr>EMERGING SKILLS  IN THE IT INDUSTRY ​</vt:lpstr>
      <vt:lpstr>In Association With:</vt:lpstr>
      <vt:lpstr>Outline TEMPLATE</vt:lpstr>
      <vt:lpstr>Outline</vt:lpstr>
      <vt:lpstr>Executive Summary</vt:lpstr>
      <vt:lpstr>Introduction</vt:lpstr>
      <vt:lpstr>Methodology</vt:lpstr>
      <vt:lpstr>Results</vt:lpstr>
      <vt:lpstr>Programming Language Trends</vt:lpstr>
      <vt:lpstr>Findings</vt:lpstr>
      <vt:lpstr>Database Trends</vt:lpstr>
      <vt:lpstr>Findings</vt:lpstr>
      <vt:lpstr>Dashboard</vt:lpstr>
      <vt:lpstr>Dashboard Tab 1</vt:lpstr>
      <vt:lpstr>Dashboard Tab 2</vt:lpstr>
      <vt:lpstr>Dashboard Tab 3</vt:lpstr>
      <vt:lpstr>Discussion</vt:lpstr>
      <vt:lpstr>Overall Findings  &amp;  Implications</vt:lpstr>
      <vt:lpstr>Conclusion</vt:lpstr>
      <vt:lpstr>Appendix</vt:lpstr>
      <vt:lpstr>Job Postings</vt:lpstr>
      <vt:lpstr>Popular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Emerging Skills in the IT Industry: ​ A Data-Driven Analysis</dc:title>
  <dc:creator>Anjani Sirivella</dc:creator>
  <cp:lastModifiedBy>Anjani Sirivella</cp:lastModifiedBy>
  <cp:revision>104</cp:revision>
  <cp:lastPrinted>2023-04-14T15:57:44Z</cp:lastPrinted>
  <dcterms:created xsi:type="dcterms:W3CDTF">2023-04-11T22:36:12Z</dcterms:created>
  <dcterms:modified xsi:type="dcterms:W3CDTF">2023-04-14T16:00:43Z</dcterms:modified>
</cp:coreProperties>
</file>